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7" r:id="rId4"/>
    <p:sldId id="268" r:id="rId5"/>
    <p:sldId id="269" r:id="rId6"/>
    <p:sldId id="262" r:id="rId7"/>
    <p:sldId id="271" r:id="rId8"/>
    <p:sldId id="272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8" r:id="rId22"/>
    <p:sldId id="289" r:id="rId23"/>
    <p:sldId id="290" r:id="rId24"/>
    <p:sldId id="291" r:id="rId25"/>
    <p:sldId id="292" r:id="rId26"/>
    <p:sldId id="263" r:id="rId27"/>
    <p:sldId id="264" r:id="rId28"/>
    <p:sldId id="265" r:id="rId29"/>
    <p:sldId id="266" r:id="rId30"/>
    <p:sldId id="270" r:id="rId31"/>
  </p:sldIdLst>
  <p:sldSz cx="6858000" cy="9906000" type="A4"/>
  <p:notesSz cx="6807200" cy="99393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26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769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47639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47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868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7509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2458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9039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747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4723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626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6155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A0460-6BEA-40A4-AEB0-417F441FFE7C}" type="datetimeFigureOut">
              <a:rPr lang="th-TH" smtClean="0"/>
              <a:t>12/07/65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7E78-05AC-4142-BC29-D35C1D73303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20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0613" y="3977860"/>
            <a:ext cx="33445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</a:t>
            </a:r>
          </a:p>
        </p:txBody>
      </p:sp>
      <p:sp>
        <p:nvSpPr>
          <p:cNvPr id="2" name="Rectangle 1"/>
          <p:cNvSpPr/>
          <p:nvPr/>
        </p:nvSpPr>
        <p:spPr>
          <a:xfrm>
            <a:off x="1270862" y="3671703"/>
            <a:ext cx="4324027" cy="1720311"/>
          </a:xfrm>
          <a:prstGeom prst="rect">
            <a:avLst/>
          </a:prstGeom>
          <a:noFill/>
          <a:ln w="76200" cmpd="tri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49562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เอกสารตรวจสอบและซ่อมบำรุงเครื่องจักร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57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เอกสารแจ้งขออนุญาตทำงานล่วงเวลา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044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เอกสารการสำรวจสภาพรั้วกำแพงบ้าน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และตัวอาคารของบ้าน/อาคารข้างเคียง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79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เอกสารกรมธรรม์ประกันภัย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5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เอกสารวิศวกรผู้ดูแลการก่อสร้างของโครงการ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04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ใบเสร็จกำจัดกากตะกอนส่วนเกิน 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01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10ข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เอกสารการตรวจสอบการรั่วซึมของห้องน้ำ-ห้องส้วม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84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11ข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เอกสารใบเสร็จการจัดเก็บขยะมูลฝอย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15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12ข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เอกสารการตรวจสอบถังดับเพลิง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9959" y="957052"/>
            <a:ext cx="54490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13ข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แผนติดตั้งผังแสดงเส้นทางอพยพหนีไฟ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</a:t>
            </a:r>
            <a:r>
              <a:rPr lang="en-US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Alarm bell</a:t>
            </a:r>
            <a:endParaRPr lang="th-TH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99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6219" y="1022448"/>
            <a:ext cx="2505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7863" y="2304083"/>
            <a:ext cx="57505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th-TH" altLang="zh-CN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ก  เอกสารขออนุญาตดำเนินโครงการ</a:t>
            </a:r>
          </a:p>
          <a:p>
            <a:pPr>
              <a:spcBef>
                <a:spcPct val="0"/>
              </a:spcBef>
            </a:pPr>
            <a:r>
              <a:rPr lang="th-TH" altLang="zh-CN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ข  </a:t>
            </a:r>
            <a:r>
              <a:rPr lang="th-TH" altLang="th-TH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เอกสารประกอบมาตรการด้านสิ่งแวดล้อม</a:t>
            </a:r>
          </a:p>
          <a:p>
            <a:pPr>
              <a:spcBef>
                <a:spcPct val="0"/>
              </a:spcBef>
            </a:pPr>
            <a:r>
              <a:rPr lang="th-TH" altLang="zh-CN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ค  </a:t>
            </a:r>
            <a:r>
              <a:rPr lang="th-TH" altLang="th-TH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รายงานผลการตรวจวัดคุณภาพสิ่งแวดล้อม </a:t>
            </a:r>
          </a:p>
          <a:p>
            <a:pPr>
              <a:spcBef>
                <a:spcPct val="0"/>
              </a:spcBef>
            </a:pPr>
            <a:r>
              <a:rPr lang="th-TH" altLang="zh-CN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ง  </a:t>
            </a:r>
            <a:r>
              <a:rPr lang="th-TH" altLang="th-TH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กฎหมายที่เกี่ยวข้อง</a:t>
            </a:r>
          </a:p>
          <a:p>
            <a:pPr>
              <a:spcBef>
                <a:spcPct val="0"/>
              </a:spcBef>
            </a:pPr>
            <a:r>
              <a:rPr lang="th-TH" altLang="zh-CN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จ  </a:t>
            </a:r>
            <a:r>
              <a:rPr lang="th-TH" altLang="th-TH" sz="2400" b="1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เอกสารสอบเทียบเครื่องมือที่ใช้ในการตรวจวิเคราะห์</a:t>
            </a:r>
            <a:r>
              <a:rPr lang="en-US" altLang="th-TH" sz="2400" b="1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 </a:t>
            </a:r>
          </a:p>
          <a:p>
            <a:pPr>
              <a:spcBef>
                <a:spcPct val="0"/>
              </a:spcBef>
            </a:pPr>
            <a:r>
              <a:rPr lang="th-TH" altLang="th-TH" sz="2400" b="1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                 (</a:t>
            </a:r>
            <a:r>
              <a:rPr lang="en-US" altLang="th-TH" sz="2400" b="1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Calibration</a:t>
            </a:r>
            <a:r>
              <a:rPr lang="th-TH" altLang="th-TH" sz="2400" b="1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)</a:t>
            </a:r>
          </a:p>
          <a:p>
            <a:pPr>
              <a:spcBef>
                <a:spcPct val="0"/>
              </a:spcBef>
            </a:pPr>
            <a:r>
              <a:rPr lang="th-TH" altLang="zh-CN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ฉ  </a:t>
            </a:r>
            <a:r>
              <a:rPr lang="th-TH" altLang="th-TH" sz="2400" b="1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หนังสือขึ้นทะเบียนห้องปฏิบัติการวิเคราะห์เอกชน </a:t>
            </a:r>
          </a:p>
          <a:p>
            <a:pPr>
              <a:spcBef>
                <a:spcPct val="0"/>
              </a:spcBef>
            </a:pPr>
            <a:r>
              <a:rPr lang="th-TH" altLang="th-TH" sz="2400" b="1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                 เลขทะเบียน ว-</a:t>
            </a:r>
            <a:r>
              <a:rPr lang="en-US" altLang="th-TH" sz="2400" b="1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236</a:t>
            </a:r>
          </a:p>
          <a:p>
            <a:pPr>
              <a:spcBef>
                <a:spcPct val="0"/>
              </a:spcBef>
            </a:pPr>
            <a:endParaRPr lang="th-TH" sz="2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AutoShape 4" descr="à¸à¸¥à¸à¸²à¸£à¸à¹à¸à¸«à¸²à¸£à¸¹à¸à¸ à¸²à¸à¸ªà¸³à¸«à¸£à¸±à¸ à¹à¸¡à¸·à¸­à¸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717223" y="2103155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387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14ข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แผนป้องกันและระงับอัคคีภัย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27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15ข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เอกสารแรงงานต่างด้าว 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5336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16ข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เอกสารผู้ควบคุมเครนและตรวจสอบเครน 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10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17ข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มาตรการป้องกันและควบคุมการแพร่ระบาด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ของเชื้อไวรัส โควิด 19 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383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8297" y="957052"/>
            <a:ext cx="645645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18ข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ข้อกำหนดออกตามความในมาตรา 9 แห่งพระราชกำหนดบริหารราชการในสถานการณ์ฉุกเฉิน พ.ศ. 2548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19ข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สรุปการสำรวจสภาพเศรษฐกิจ สังคมและความคิดเห็นของประชาชน ประจำปี 2564 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5735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44704" y="895996"/>
            <a:ext cx="53006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/>
            <a:r>
              <a:rPr lang="th-TH" altLang="zh-CN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ค </a:t>
            </a:r>
          </a:p>
          <a:p>
            <a:pPr algn="ctr" eaLnBrk="1" hangingPunct="1"/>
            <a:r>
              <a:rPr lang="th-TH" altLang="zh-CN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altLang="th-TH" sz="3200" dirty="0"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รายงานผลการตรวจวัดคุณภาพสิ่งแวดล้อม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683258" y="2364832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3038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87209" y="1030321"/>
            <a:ext cx="3429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/>
            <a:r>
              <a:rPr lang="th-TH" altLang="zh-CN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ง</a:t>
            </a:r>
            <a:r>
              <a:rPr lang="th-TH" altLang="zh-CN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</a:p>
          <a:p>
            <a:pPr algn="ctr" eaLnBrk="1" hangingPunct="1"/>
            <a:r>
              <a:rPr lang="th-TH" altLang="th-TH" sz="3200" dirty="0"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กฎหมายที่เกี่ยวข้อง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889932" y="2490093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799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4949" y="926720"/>
            <a:ext cx="5976938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/>
            <a:r>
              <a:rPr lang="th-TH" altLang="zh-CN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จ</a:t>
            </a:r>
            <a:r>
              <a:rPr lang="th-TH" altLang="zh-CN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</a:p>
          <a:p>
            <a:pPr algn="ctr" eaLnBrk="1" hangingPunct="1"/>
            <a:r>
              <a:rPr lang="th-TH" altLang="th-TH" sz="3200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เอกสารสอบเทียบเครื่องมือที่ใช้ในการตรวจวิเคราะห์</a:t>
            </a:r>
            <a:endParaRPr lang="en-US" altLang="th-TH" sz="3200" dirty="0">
              <a:solidFill>
                <a:srgbClr val="000000"/>
              </a:solidFill>
              <a:latin typeface="TH SarabunPSK" panose="020B0500040200020003" pitchFamily="34" charset="-34"/>
              <a:ea typeface="SimSun" panose="02010600030101010101" pitchFamily="2" charset="-122"/>
              <a:cs typeface="TH SarabunPSK" panose="020B0500040200020003" pitchFamily="34" charset="-34"/>
            </a:endParaRPr>
          </a:p>
          <a:p>
            <a:pPr algn="ctr"/>
            <a:r>
              <a:rPr lang="en-US" altLang="th-TH" sz="3200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 (Calibration)</a:t>
            </a:r>
          </a:p>
          <a:p>
            <a:pPr algn="ctr" eaLnBrk="1" hangingPunct="1"/>
            <a:endParaRPr lang="en-US" altLang="th-TH" sz="3200" dirty="0">
              <a:solidFill>
                <a:srgbClr val="000000"/>
              </a:solidFill>
              <a:latin typeface="TH SarabunPSK" panose="020B0500040200020003" pitchFamily="34" charset="-34"/>
              <a:ea typeface="SimSun" panose="02010600030101010101" pitchFamily="2" charset="-122"/>
              <a:cs typeface="TH SarabunPSK" panose="020B0500040200020003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17223" y="2740613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5581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808744"/>
            <a:ext cx="7332663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/>
            <a:r>
              <a:rPr lang="th-TH" altLang="zh-CN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ฉ</a:t>
            </a:r>
            <a:r>
              <a:rPr lang="th-TH" altLang="zh-CN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</a:p>
          <a:p>
            <a:pPr algn="ctr" eaLnBrk="1" hangingPunct="1"/>
            <a:r>
              <a:rPr lang="th-TH" altLang="th-TH" sz="3200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หนังสือขึ้นทะเบียนห้องปฏิบัติการวิเคราะห์เอกชน </a:t>
            </a:r>
          </a:p>
          <a:p>
            <a:pPr algn="ctr" eaLnBrk="1" hangingPunct="1"/>
            <a:r>
              <a:rPr lang="th-TH" altLang="th-TH" sz="3200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เลขทะเบียน ว-</a:t>
            </a:r>
            <a:r>
              <a:rPr lang="en-US" altLang="th-TH" sz="3200" dirty="0">
                <a:solidFill>
                  <a:srgbClr val="000000"/>
                </a:solidFill>
                <a:latin typeface="TH SarabunPSK" panose="020B0500040200020003" pitchFamily="34" charset="-34"/>
                <a:ea typeface="SimSun" panose="02010600030101010101" pitchFamily="2" charset="-122"/>
                <a:cs typeface="TH SarabunPSK" panose="020B0500040200020003" pitchFamily="34" charset="-34"/>
              </a:rPr>
              <a:t>236</a:t>
            </a:r>
            <a:endParaRPr lang="th-TH" altLang="th-TH" sz="3200" dirty="0">
              <a:latin typeface="TH SarabunPSK" panose="020B0500040200020003" pitchFamily="34" charset="-34"/>
              <a:ea typeface="SimSun" panose="02010600030101010101" pitchFamily="2" charset="-122"/>
              <a:cs typeface="TH SarabunPSK" panose="020B0500040200020003" pitchFamily="34" charset="-34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17223" y="2728087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756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6186" y="1019866"/>
            <a:ext cx="2826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7475" y="1831175"/>
            <a:ext cx="5444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th-TH" altLang="zh-CN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เอกสารขออนุญาตดำเนินโครงการ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7475" y="2933709"/>
            <a:ext cx="5625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1ก  เอกสารขออนุญาตดำเนินการก่อสร้าง </a:t>
            </a:r>
          </a:p>
          <a:p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2ก  สำเนาหนังสือเห็นชอบรายงานการประเมินผลกระทบสิ่งแวดล้อม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47731" y="2803243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5888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" y="808744"/>
            <a:ext cx="6858000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/>
            <a:r>
              <a:rPr lang="th-TH" altLang="zh-CN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ช</a:t>
            </a:r>
            <a:r>
              <a:rPr lang="th-TH" altLang="zh-CN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ctr"/>
            <a:r>
              <a:rPr lang="th-TH" altLang="zh-CN" sz="32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ใบอนุญาตเป็นผู้ตรวจวัดและวิเคราะห์</a:t>
            </a:r>
          </a:p>
          <a:p>
            <a:pPr algn="ctr"/>
            <a:r>
              <a:rPr lang="th-TH" altLang="zh-CN" sz="32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สภาวะการทำงานเกี่ยวกับความร้อน แสงสว่าง เสียง </a:t>
            </a:r>
          </a:p>
          <a:p>
            <a:pPr algn="ctr"/>
            <a:r>
              <a:rPr lang="th-TH" altLang="zh-CN" sz="32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และสารเคมีอันตรายในบรรยากาศ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17223" y="2979441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93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57932" y="2302075"/>
            <a:ext cx="55541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zh-CN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1ก </a:t>
            </a:r>
          </a:p>
          <a:p>
            <a:pPr algn="ctr"/>
            <a:r>
              <a:rPr lang="th-TH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เอกสารขออนุญาตดำเนินการก่อสร้าง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686960" y="2815769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287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6959" y="2377328"/>
            <a:ext cx="542355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zh-CN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2ก </a:t>
            </a:r>
          </a:p>
          <a:p>
            <a:pPr algn="ctr"/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สำเนาหนังสือเห็นชอบรายงานการประเมินผลกระทบสิ่งแวดล้อม</a:t>
            </a:r>
          </a:p>
          <a:p>
            <a:pPr algn="ctr"/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เลขที่ </a:t>
            </a:r>
            <a:r>
              <a:rPr lang="th-TH" sz="240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ทส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. 1010.5/17501 ลงวันที่ 21 ธันวาคม 2563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686960" y="2873825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783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8509" y="611762"/>
            <a:ext cx="4767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ภาคผนวก ข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8509" y="1319648"/>
            <a:ext cx="4890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เอกสารประกอบมาตรการด้านสิ่งแวดล้อม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87003" y="2013017"/>
            <a:ext cx="5423554" cy="14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962887"/>
              </p:ext>
            </p:extLst>
          </p:nvPr>
        </p:nvGraphicFramePr>
        <p:xfrm>
          <a:off x="587003" y="2197683"/>
          <a:ext cx="5965721" cy="6119508"/>
        </p:xfrm>
        <a:graphic>
          <a:graphicData uri="http://schemas.openxmlformats.org/drawingml/2006/table">
            <a:tbl>
              <a:tblPr firstRow="1" bandRow="1"/>
              <a:tblGrid>
                <a:gridCol w="409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6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หนังสือนำส่งรายงานผลการปฏิบัติตามมาตรการฯ ฉบับเดือนกรกฎาคม-ธันวาคม 2564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2ข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เอกสารขั้นตอนการรับเรื่องร้องเรียน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3ข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เอกสารตรวจสอบสภาพรั้วของโครงการ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4ข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เอกสารตรวจสอบและซ่อมบำรุงเครื่องจักร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36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5ข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เอกสารแจ้งขออนุญาตทำงานล่วงเวลา</a:t>
                      </a: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6ข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เอกสารการสำรวจสภาพรั้วกำแพงบ้าน และตัวอาคารของบ้าน/อาคารข้างเคียง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7ข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เอกสารกรมธรรม์ประกันภัย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8ข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เอกสารวิศวกรผู้ดูแลการก่อสร้างของโครงการ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9ข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ใบเสร็จกำจัดกากตะกอนส่วนเกิน 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10ข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เอกสารการตรวจสอบการรั่วซึมของห้องน้ำ-ห้องส้วม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11ข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เอกสารใบเสร็จการจัดเก็บขยะมูลฝอย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12ข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เอกสารการตรวจสอบถังดับเพลิง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13ข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แผนติดตั้งผังแสดงเส้นทางอพยพหนีไฟและ </a:t>
                      </a:r>
                      <a:r>
                        <a:rPr lang="en-US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Alarm bell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14ข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แผนป้องกันและระงับอัคคีภัย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15ข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เอกสารแรงงานต่างด้าว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16ข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เอกสารผู้ควบคุมเครนและตรวจสอบเครน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17ข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มาตรการป้องกันและควบคุมการแพร่ระบาดของเชื้อไวรัส โควิด 19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0272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18ข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ข้อกำหนดออกตามความในมาตรา 9 แห่งพระราชกำหนดบริหารราชการในสถานการณ์ฉุกเฉิน พ.ศ.2548</a:t>
                      </a:r>
                      <a:endParaRPr lang="en-US" sz="105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926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spc="-2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19ข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Times New Roman" panose="02020603050405020304" pitchFamily="18" charset="0"/>
                          <a:cs typeface="TH SarabunPSK" panose="020B0500040200020003" pitchFamily="34" charset="-34"/>
                        </a:rPr>
                        <a:t>สรุปการสำรวจสภาพเศรษฐกิจ สังคมและความคิดเห็นของประชาชน ประจำปี 2564</a:t>
                      </a:r>
                      <a:endParaRPr lang="en-US" sz="1050" dirty="0">
                        <a:effectLst/>
                        <a:latin typeface="TH SarabunPSK" panose="020B0500040200020003" pitchFamily="34" charset="-34"/>
                        <a:ea typeface="Calibri" panose="020F0502020204030204" pitchFamily="34" charset="0"/>
                        <a:cs typeface="TH SarabunPSK" panose="020B0500040200020003" pitchFamily="34" charset="-34"/>
                      </a:endParaRPr>
                    </a:p>
                  </a:txBody>
                  <a:tcPr marL="59176" marR="59176" marT="29588" marB="295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3490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หนังสือนำส่งรายงานผลการปฎิบัติตามมาตรการฯ ฉบับเดือนกรกฎาคม</a:t>
            </a:r>
            <a:r>
              <a:rPr lang="th-TH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-ธันวาคม 2564</a:t>
            </a:r>
            <a:endParaRPr lang="th-TH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140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ตัวอย่างเอกสารรับเรื่องร้องเรียน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31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855" y="957052"/>
            <a:ext cx="517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3ข </a:t>
            </a:r>
          </a:p>
          <a:p>
            <a:pPr algn="ctr"/>
            <a:r>
              <a:rPr lang="th-TH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เอกสารตรวจสอบสภาพรั้วของโครงการ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933854" y="1535044"/>
            <a:ext cx="51751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92"/>
          <a:stretch/>
        </p:blipFill>
        <p:spPr>
          <a:xfrm>
            <a:off x="0" y="7002038"/>
            <a:ext cx="6858000" cy="289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843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1718</TotalTime>
  <Words>582</Words>
  <Application>Microsoft Office PowerPoint</Application>
  <PresentationFormat>A4 Paper (210x297 mm)</PresentationFormat>
  <Paragraphs>114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TH SarabunPSK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MNT003</dc:creator>
  <cp:lastModifiedBy>MNT017</cp:lastModifiedBy>
  <cp:revision>105</cp:revision>
  <cp:lastPrinted>2022-07-12T10:25:07Z</cp:lastPrinted>
  <dcterms:created xsi:type="dcterms:W3CDTF">2017-07-04T10:39:01Z</dcterms:created>
  <dcterms:modified xsi:type="dcterms:W3CDTF">2022-07-12T10:27:16Z</dcterms:modified>
</cp:coreProperties>
</file>