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09" r:id="rId3"/>
    <p:sldId id="310" r:id="rId4"/>
    <p:sldId id="307" r:id="rId5"/>
    <p:sldId id="308" r:id="rId6"/>
    <p:sldId id="257" r:id="rId7"/>
    <p:sldId id="258" r:id="rId8"/>
    <p:sldId id="259" r:id="rId9"/>
    <p:sldId id="260" r:id="rId10"/>
    <p:sldId id="317" r:id="rId11"/>
    <p:sldId id="318" r:id="rId12"/>
    <p:sldId id="261" r:id="rId13"/>
    <p:sldId id="262" r:id="rId14"/>
    <p:sldId id="263" r:id="rId15"/>
    <p:sldId id="319" r:id="rId16"/>
    <p:sldId id="320" r:id="rId17"/>
    <p:sldId id="321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4" r:id="rId26"/>
    <p:sldId id="271" r:id="rId27"/>
    <p:sldId id="272" r:id="rId28"/>
    <p:sldId id="273" r:id="rId29"/>
    <p:sldId id="276" r:id="rId30"/>
    <p:sldId id="306" r:id="rId31"/>
    <p:sldId id="275" r:id="rId32"/>
    <p:sldId id="277" r:id="rId33"/>
    <p:sldId id="278" r:id="rId34"/>
    <p:sldId id="280" r:id="rId35"/>
    <p:sldId id="284" r:id="rId36"/>
    <p:sldId id="282" r:id="rId37"/>
    <p:sldId id="281" r:id="rId38"/>
    <p:sldId id="283" r:id="rId39"/>
    <p:sldId id="287" r:id="rId40"/>
    <p:sldId id="285" r:id="rId41"/>
    <p:sldId id="286" r:id="rId42"/>
    <p:sldId id="322" r:id="rId43"/>
    <p:sldId id="293" r:id="rId44"/>
    <p:sldId id="290" r:id="rId45"/>
    <p:sldId id="291" r:id="rId46"/>
    <p:sldId id="292" r:id="rId47"/>
    <p:sldId id="294" r:id="rId48"/>
    <p:sldId id="297" r:id="rId49"/>
    <p:sldId id="298" r:id="rId50"/>
    <p:sldId id="324" r:id="rId51"/>
    <p:sldId id="325" r:id="rId52"/>
    <p:sldId id="311" r:id="rId53"/>
    <p:sldId id="312" r:id="rId54"/>
    <p:sldId id="313" r:id="rId55"/>
    <p:sldId id="314" r:id="rId56"/>
    <p:sldId id="315" r:id="rId57"/>
  </p:sldIdLst>
  <p:sldSz cx="6858000" cy="9906000" type="A4"/>
  <p:notesSz cx="6807200" cy="99393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27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77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658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522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514350" y="3458502"/>
            <a:ext cx="5829300" cy="158221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2400">
              <a:solidFill>
                <a:srgbClr val="3A7400"/>
              </a:solidFill>
              <a:latin typeface="Times New Roman" pitchFamily="18" charset="0"/>
            </a:endParaRPr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1430867"/>
            <a:ext cx="5829300" cy="1981200"/>
          </a:xfrm>
        </p:spPr>
        <p:txBody>
          <a:bodyPr/>
          <a:lstStyle>
            <a:lvl1pPr>
              <a:defRPr sz="4000"/>
            </a:lvl1pPr>
          </a:lstStyle>
          <a:p>
            <a:r>
              <a:rPr lang="th-TH"/>
              <a:t>Click to edit Master title style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85850" y="4953000"/>
            <a:ext cx="5257800" cy="2311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th-TH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14350" y="9025467"/>
            <a:ext cx="1428750" cy="660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3150" y="9025467"/>
            <a:ext cx="2171700" cy="660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914900" y="9025467"/>
            <a:ext cx="1428750" cy="660400"/>
          </a:xfrm>
        </p:spPr>
        <p:txBody>
          <a:bodyPr/>
          <a:lstStyle>
            <a:lvl1pPr>
              <a:defRPr/>
            </a:lvl1pPr>
          </a:lstStyle>
          <a:p>
            <a:fld id="{90B78F6E-B080-4716-A8AD-0119FEE8A752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24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55CBD-3D82-4FAB-88CB-8B2693C43236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3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4949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012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9AEA3-86AC-4452-A578-B031ACE29D3F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51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450" y="2531534"/>
            <a:ext cx="2924175" cy="61637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2026" y="2531534"/>
            <a:ext cx="2924175" cy="61637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4BB33D-D2E3-4624-8D12-99D5E0A77FEB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67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7272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6812"/>
            <a:ext cx="3030538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2060"/>
            <a:ext cx="3030538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4" y="2216812"/>
            <a:ext cx="3030537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4" y="3142060"/>
            <a:ext cx="3030537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C626D-4EB7-4A6A-B2A9-03EBF074BE5F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912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2BA3FC-6DE8-4CBD-BFB9-C533DF3A8FF7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41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6B73F5-C7EE-4293-9CC9-CE816B2BE22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41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833"/>
            <a:ext cx="2255838" cy="167851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833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350"/>
            <a:ext cx="2255838" cy="67759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9D260-6833-4761-B784-8075CE4BCD5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56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8978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8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693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2821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BB38F-75CB-480B-AC76-FCBAF4CBC58A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011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D2DC90-7986-432B-9C89-6ED6922CB7E8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90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30776" y="440267"/>
            <a:ext cx="1501775" cy="825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1" y="440267"/>
            <a:ext cx="4352925" cy="825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F8ABD-4C66-4820-988A-18CDD4F85E79}" type="slidenum">
              <a:rPr lang="en-US">
                <a:solidFill>
                  <a:srgbClr val="3A7400"/>
                </a:solidFill>
              </a:rPr>
              <a:pPr/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9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091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9376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0608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4467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273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175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0725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6DC1A-5338-4372-89A8-1169E2266895}" type="datetimeFigureOut">
              <a:rPr lang="th-TH" smtClean="0"/>
              <a:t>11/07/65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7F5D9-B5E6-4CC1-AEEB-3E1E66647E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7451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40267"/>
            <a:ext cx="6000750" cy="175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h-TH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5450" y="2531534"/>
            <a:ext cx="6000750" cy="616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/>
              <a:t>Click to edit Master text styles</a:t>
            </a:r>
          </a:p>
          <a:p>
            <a:pPr lvl="1"/>
            <a:r>
              <a:rPr lang="th-TH"/>
              <a:t>Second level</a:t>
            </a:r>
          </a:p>
          <a:p>
            <a:pPr lvl="2"/>
            <a:r>
              <a:rPr lang="th-TH"/>
              <a:t>Third level</a:t>
            </a:r>
          </a:p>
          <a:p>
            <a:pPr lvl="3"/>
            <a:r>
              <a:rPr lang="th-TH"/>
              <a:t>Fourth level</a:t>
            </a:r>
          </a:p>
          <a:p>
            <a:pPr lvl="4"/>
            <a:r>
              <a:rPr lang="th-TH"/>
              <a:t>Fifth level</a:t>
            </a:r>
          </a:p>
        </p:txBody>
      </p:sp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457200" y="2263246"/>
            <a:ext cx="5969000" cy="158221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2400">
              <a:solidFill>
                <a:srgbClr val="3A7400"/>
              </a:solidFill>
              <a:latin typeface="Times New Roman" pitchFamily="18" charset="0"/>
            </a:endParaRPr>
          </a:p>
        </p:txBody>
      </p:sp>
      <p:sp>
        <p:nvSpPr>
          <p:cNvPr id="273413" name="Line 5"/>
          <p:cNvSpPr>
            <a:spLocks noChangeShapeType="1"/>
          </p:cNvSpPr>
          <p:nvPr/>
        </p:nvSpPr>
        <p:spPr bwMode="auto">
          <a:xfrm flipV="1">
            <a:off x="457200" y="8915400"/>
            <a:ext cx="59436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th-TH" sz="1800">
              <a:solidFill>
                <a:srgbClr val="3A7400"/>
              </a:solidFill>
              <a:cs typeface="FreesiaUPC" panose="020B0604020202020204" pitchFamily="34" charset="-34"/>
            </a:endParaRPr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9020308"/>
            <a:ext cx="14859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27341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308"/>
            <a:ext cx="21717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3A7400"/>
              </a:solidFill>
            </a:endParaRPr>
          </a:p>
        </p:txBody>
      </p:sp>
      <p:sp>
        <p:nvSpPr>
          <p:cNvPr id="2734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308"/>
            <a:ext cx="1485900" cy="6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ngsana New" panose="02020603050405020304" pitchFamily="18" charset="-34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694B822-952F-4DDD-AAE8-D3A3456B328C}" type="slidenum">
              <a:rPr lang="en-US">
                <a:solidFill>
                  <a:srgbClr val="3A74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th-TH">
              <a:solidFill>
                <a:srgbClr val="3A7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5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09600" y="2514600"/>
            <a:ext cx="62484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defTabSz="542925" eaLnBrk="0" hangingPunct="0"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defTabSz="5429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ก	เอกสารขออนุญาตดำเนินโครงการ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ข	เอกสารประกอบการปฏิบัติตามมาตรการ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ค	รายงานผลการวิเคราะห์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ง	กฏหมายที่เกี่ยวข้อง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จ	เอกสารสอบเทียบเครื่องมือที่ใช้ในการตรวจวิเคราะห์</a:t>
            </a: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ภาคผนวก ฉ	หนังสือขึ้นทะเบียนห้องปฏิบัติการวิเคราะห์เอกชน</a:t>
            </a:r>
          </a:p>
          <a:p>
            <a:pPr eaLnBrk="1" hangingPunct="1">
              <a:buClr>
                <a:srgbClr val="FF66CC"/>
              </a:buClr>
              <a:buSzPct val="65000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เลขทะเบียน ว-236</a:t>
            </a:r>
          </a:p>
          <a:p>
            <a:pPr marL="342900" indent="-342900"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ช	ใบอนุญาตเป็นผู้ตรวจวัดและวิเคราะห์สภาวะ</a:t>
            </a:r>
            <a:b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การทำงานเกี่ยวกับความร้อน แสงสว่าง เสียง </a:t>
            </a:r>
            <a:b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altLang="zh-CN" sz="2400" b="1" dirty="0">
                <a:solidFill>
                  <a:srgbClr val="FFC000">
                    <a:lumMod val="10000"/>
                  </a:srgb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และสารเคมีอันตรายในบรรยากาศ</a:t>
            </a:r>
          </a:p>
          <a:p>
            <a:pPr marL="342900" indent="-342900"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th-TH" altLang="zh-CN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en-US" altLang="zh-CN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th-TH" altLang="zh-CN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eaLnBrk="1" hangingPunct="1">
              <a:buClr>
                <a:srgbClr val="FF66CC"/>
              </a:buClr>
              <a:buSzPct val="65000"/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FFC000">
                  <a:lumMod val="10000"/>
                </a:srgb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</p:spPr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</a:t>
            </a:r>
          </a:p>
        </p:txBody>
      </p:sp>
    </p:spTree>
    <p:extLst>
      <p:ext uri="{BB962C8B-B14F-4D97-AF65-F5344CB8AC3E}">
        <p14:creationId xmlns:p14="http://schemas.microsoft.com/office/powerpoint/2010/main" val="2370783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6ข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เอกสารการประชุมคณะกรรมการ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ติดตามตรวจสอบผลกระทบสิ่งแวดล้อม 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150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7ข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คู่มือปฏิบัติงานเกี่ยวกับการตรวจสอบ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และดูและระบบบำบัดมลพิษอากาศ 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625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8ข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แผนการบำรุงรักษาเครื่องจักรเชิงป้องกัน 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Prevent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Maintenance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 ประจำปี 256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733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9ข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โครงการอนุรักษ์การได้ยิน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881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10ข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แผนผังแสดงเส้นระดับเสียง 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Noise Contour Map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083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11ข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เอกสารตรวจสอบข้อร้องเรียนจากชุมชน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41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12ข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ผลการตรวจสุขภาพพนักงาน แยกตามปัจจัยเสี่ยง </a:t>
            </a:r>
          </a:p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ประจำปี 2564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5399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13ข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แผนผังแสดงเส้นทางการระบบระบายน้ำเสียและน้ำฝน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420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14ข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ขั้นตอนการปฏิบัติในการขนถ่ายสินค้า วัตถุดิบ 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และกากของเสีย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70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15ข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เอกสารแสดงการอบรม เรื่อง ความปลอดภัยในการขับขี่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75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ก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4179887"/>
            <a:ext cx="5715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ctr" eaLnBrk="1" hangingPunct="1"/>
            <a:br>
              <a:rPr lang="th-TH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81000" y="2771775"/>
            <a:ext cx="6172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ctr" eaLnBrk="1" hangingPunct="1"/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eaLnBrk="1" hangingPunct="1"/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สำเนาหนังสือเห็นชอบ</a:t>
            </a:r>
            <a:b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การจัดทำรายงานการวิเคราะห์ผลกระทบสิ่งแวดล้อม</a:t>
            </a:r>
            <a:endParaRPr lang="en-US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eaLnBrk="1" hangingPunct="1"/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4179887"/>
            <a:ext cx="5715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ctr" eaLnBrk="1" hangingPunct="1"/>
            <a:r>
              <a:rPr lang="th-TH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เลขที่ ทส. 1010.3/5439 ลงวันที่ 30 มีนาคม 2564 </a:t>
            </a:r>
            <a:endParaRPr 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41022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16ข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แผนฉุกเฉินกรณีเกิดเหตุฉุกเฉินขณะขนส่งอะลูมิเนียมเหลว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501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17ข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เอกสารแสดงการฝึกซ้อมกรณีเกิดเหตุฉุกเฉินขณะขนส่งอะลูมิเนียมเหลว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472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18ข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เอกสารแต่งตั้งทีมควบคุมเหตุฉุกเฉินกรณี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ขนส่งอะลูมิเนียมเหลว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545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19ข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สำเนากรมธรรม์ประกันภัยรับผิดชอบต่อบุคคลภายนอก </a:t>
            </a:r>
            <a:b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ต่อชีวิต ร่างกาย หรืออนามัย ต่อรถขนส่งอะลูมิเนียมเหลว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725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20ข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ใบกำกับการขนส่งของเสีย 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Manifest) 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38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21ข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หนังสือการขอขยายเวลาในการกักเก็บสิ่งปฏิกูล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หรือวัสดุไม่ใช้แล้วในบริเวณโรงงาน (สก.1)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524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22ข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หนังสือแจ้งผลการพิจารณาการขออนุญาตให้นำสิ่งปฏิกูล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หรือวัสดุที่ไม่ใช้แล้วออกนอกบริเวณโรงงาน (สก.2)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1482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23ข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หนังสือการแจ้งรายละเอียดเกี่ยวกับสิ่งปฏิกูล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หรือวัสดุไม่ใช้แล้ว และวิธีกำจัด (สก.3)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513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24ข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เอกสารแสดงการเข้าตรวจสอบบริษัทที่รับกำจัดกากของเสีย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458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25ข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บันทึกปริมาณของเสีย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879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4469" y="1069383"/>
            <a:ext cx="6028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40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ข</a:t>
            </a:r>
          </a:p>
        </p:txBody>
      </p:sp>
      <p:pic>
        <p:nvPicPr>
          <p:cNvPr id="7" name="Picture 6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2217889"/>
            <a:ext cx="64008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1ข	สำเนาหนังสือนำส่งรายงานผลการปฏิบัติตามมาตรการฯ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2ข	แผ่นพับประชาสัมพันธ์โครงการ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3ข	เรื่องร้องเรียน และขั้นตอนการแก้ไขเรื่องร้องเรียน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4ข	เอกสารแสดงการขึ้นทะเบียนผู้ควบคุมมลพิษ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5ข	เอกสารการแต่งตั้งคณะกรรมการติดตามตรวจสอบผลกระทบสิ่งแวดล้อม </a:t>
            </a:r>
          </a:p>
          <a:p>
            <a:pPr lvl="0"/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(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EIA Monitoring Committee)</a:t>
            </a:r>
            <a:endParaRPr lang="th-TH" sz="1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6ข	เอกสารแสดงการประชุมคณะกรรมการติดตามตรวจสอบผลกระทบสิ่งแวดล้อม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7ข	คู่มือปฏิบัติงานเกี่ยวกับการตรวจสอบและดูและระบบบำบัดมลพิษอากาศ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8ข	แผนการบำรุงรักษาเครื่องจักรเชิงป้องกัน (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Prevent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Maintenance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) ประจำปี 256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endParaRPr lang="th-TH" sz="1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9ข	โครงการอนุรักษ์การได้ยิน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10ข	แผนผังแสดงเส้นระดับเสียง (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Noise Contour Map)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11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	เอกสารตรวจสอบข้อร้องเรียนจากชุมชน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12ข	ผลการตรวจสุขภาพพนักงาน แยกตามปัจจัยเสี่ยง ประจำปี 2564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13ข	แผนผังแสดงเส้นทางการระบบระบายน้ำเสียและน้ำฝน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14ข	ขั้นตอนการปฏิบัติในการขนถ่ายสินค้า วัตถุดิบ และกากของเสีย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15ข	เอกสารแสดงการอบรม เรื่อง ความปลอดภัยในการขับขี่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16ข	แผนฉุกเฉินกรณีเกิดเหตุฉุกเฉินขณะขนส่งอะลูมิเนียมเหลว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17ข	เอกสารแสดงการฝึกซ้อมกรณีเกิดเหตุฉุกเฉินขณะขนส่งอะลูมิเนียมเหลว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18ข	เอกสารแต่งตั้งทีมควบคุมเหตุฉุกเฉินกรณีขนส่งอะลูมิเนียมเหลว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19ข	สำเนากรมธรรม์ประกันภัยรับผิดชอบต่อบุคคลภายนอก ต่อชีวิต ร่างกาย หรืออนามัย 	ต่อรถขนส่งอะลูมิเนียมเหลว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20ข	ใบกำกับการขนส่งของเสีย (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Manifest)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21ข	หนังสือการขอขยายเวลาในการกักเก็บสิ่งปฏิกูลหรือวัสดุไม่ใช้แล้วในบริเวณโรงงาน (สก.1)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22ข	หนังสือแจ้งผลการพิจารณาการขออนุญาตให้นำสิ่งปฏิกูลหรือวัสดุที่ไม่ใช้แล้ว		ออกนอกบริเวณโรงงาน (สก.2)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th-TH" sz="1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35354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26ข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ใบเสร็จการรับกำจัดขยะ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755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27ข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นโยบายด้านอาชีวอนามัยและความปลอดภัยประจำโครงการ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557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28ข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เอกสารแสดงการแต่งตั้งเจ้าหน้าที่ความปลอดภัย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ประจำโครงการ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712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29ข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543709"/>
            <a:ext cx="5915025" cy="6285266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คู่มือด้านความปลอดภัยประจำโครงการ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26974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30ข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มาตรฐานการสวมใส่อุปกรณ์ป้องกันอันตรายส่วนบุคคล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5278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31ข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71488" y="2543709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เอกสารตัวอย่างการขออนุญาตเข้าทำงานในพื้นที่เสี่ยง 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Work Permit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</a:p>
          <a:p>
            <a:pPr marL="0" indent="0" algn="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03462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32ข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1488" y="2543709"/>
            <a:ext cx="5915025" cy="6285266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เอกสารแสดงการอบรมด้านความปลอดภัย</a:t>
            </a:r>
          </a:p>
        </p:txBody>
      </p:sp>
    </p:spTree>
    <p:extLst>
      <p:ext uri="{BB962C8B-B14F-4D97-AF65-F5344CB8AC3E}">
        <p14:creationId xmlns:p14="http://schemas.microsoft.com/office/powerpoint/2010/main" val="1218459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33ข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1488" y="2543709"/>
            <a:ext cx="5915025" cy="6285266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รายงานการตรวจสอบระบบดับเพลิงประจำปี 2564</a:t>
            </a:r>
          </a:p>
        </p:txBody>
      </p:sp>
    </p:spTree>
    <p:extLst>
      <p:ext uri="{BB962C8B-B14F-4D97-AF65-F5344CB8AC3E}">
        <p14:creationId xmlns:p14="http://schemas.microsoft.com/office/powerpoint/2010/main" val="2398276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34ข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แผนผังแสดงเส้นทางการหนีไฟ </a:t>
            </a:r>
          </a:p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และตำแหน่งติดตั้งระบบป้องกันระงับอัคคีภัย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67193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35ข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แผนงานการป้องกันและระงับอัคคีภัย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20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4469" y="1069383"/>
            <a:ext cx="6028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40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169762"/>
            <a:ext cx="64008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23ข	หนังสือการแจ้งรายละเอียดเกี่ยวกับสิ่งปฏิกูลหรือวัสดุไม่ใช้แล้ว และวิธีกำจัด (สก.3)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24ข	เอกสารแสดงการเข้าตรวจสอบบริษัทที่รับกำจัดกากของเสีย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25ข	บันทึกปริมาณของเสีย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26ข	ใบเสร็จการรับกำจัดขยะ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27ข	นโยบายด้านอาชีวอนามัยและความปลอดภัยประจำโครงการ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28ข	เอกสารแสดงการแต่งตั้งเจ้าหน้าที่ความปลอดภัยประจำโครงการ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29ข	คู่มือด้านความปลอดภัยประจำโครงการ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30ข	มาตรฐานการสวมใส่อุปกรณ์ป้องกันอันตรายส่วนบุคคล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31ข	เอกสารตัวอย่างการขออนุญาตเข้าทำงานในพื้นที่เสี่ยง (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Work Permit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32ข	เอกสารแสดงการอบรมด้านความปลอดภัย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33ข	รายงานการตรวจสอบระบบดับเพลิงประจำปี 2564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34ข	แผนผังแสดงเส้นทางการหนีไฟ</a:t>
            </a: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และตำแหน่งติดตั้งระบบป้องกันระงับอัคคีภัย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35ข	แผนงานการป้องกันและระงับอัคคีภัย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36ข	เอกสารแสดงการฝึกซ้อมการป้องกันและระงับอัคคีภัย ประจำปี 2564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37ข	คู่มือก่อนการตรวจสมรรถภาพการได้ยิน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38ข	หนังสือเชิญชุมชนเข้าร่วมสังเกตการณ์ในการตรวจวัดคุณภาพสิ่งแวดล้อม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39ข	แผนงานมวลชนสัมพันธ์ ประจำปี 2565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40ข	กิจกรรมมวลชนสัมพันธ์ ระหว่างเดือนมกราคม-มิถุนายน 2565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41ข	สัดส่วนพนักงานและพนักงานท้องถิ่น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42ข	เอกสารแสดงการติดต่อเข้าเยี่ยมชมโครงการ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43ข	แบบฟอร์มบันทึกการเกิดอุบัติเหตุ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44ข	ข้อมูลสถิติผู้ป่วยตามกลุ่มสาเหตุโรค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45ข	แบบสำรวจความคิดเห็นประชาชนต่อการดำเนินงาน</a:t>
            </a:r>
            <a:b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ของบริษัท โฮเอ เมทัล (ประเทศไทย) จำกัด ประจำปี 2564</a:t>
            </a:r>
            <a:endParaRPr lang="en-US" sz="1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46</a:t>
            </a: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	พื้นที่สีเขียวปัจจุบันของโครงการ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th-TH" sz="18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7" name="Picture 6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0874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36ข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เอกสารแสดงการฝึกซ้อมการป้องกันและระงับอัคคีภัย ประจำปี 2564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7065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37ข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คู่มือก่อนการตรวจสมรรถภาพการได้ยิน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7619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38ข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หนังสือเชิญชุมชนเข้าร่วมสังเกตการณ์</a:t>
            </a:r>
            <a:b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ในการตรวจวัดคุณภาพสิ่งแวดล้อม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0943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39ข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แผนงานมวลชนสัมพันธ์ ประจำปี 2565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6059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40ข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กิจกรรมมวลชนสัมพันธ์ 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ระหว่างเดือนมกราคม-มิถุนายน 2565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4951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41ข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สัดส่วนพนักงานและพนักงานท้องถิ่น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315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42ข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เอกสารแสดงการติดต่อเข้าเยี่ยมชมโครงการ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5383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43ข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แบบฟอร์มบันทึกการเกิดอุบัติเหตุ</a:t>
            </a:r>
          </a:p>
          <a:p>
            <a:pPr marL="0" indent="0" algn="r">
              <a:buNone/>
            </a:pP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9405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44ข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ข้อมูลสถิติผู้ป่วยตามกลุ่มสาเหตุโรค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3567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45ข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2637014"/>
            <a:ext cx="6477000" cy="628526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แบบสำรวจความคิดเห็นประชาชนต่อการดำเนินงาน</a:t>
            </a:r>
          </a:p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ของบริษัท โฮเอ เมทัล (ประเทศไทย) จำกัด ประจำปี 2564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970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1ข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สำเนาหนังสือนำส่งรายงานผลการปฏิบัติตามมาตรการฯ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483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46ข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พื้นที่สีเขียวปัจจุบันของโครงการ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0211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1685925"/>
            <a:ext cx="57531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รายงานผลวิเคราะห์</a:t>
            </a:r>
          </a:p>
        </p:txBody>
      </p:sp>
      <p:pic>
        <p:nvPicPr>
          <p:cNvPr id="3" name="Picture 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ค</a:t>
            </a:r>
          </a:p>
        </p:txBody>
      </p:sp>
    </p:spTree>
    <p:extLst>
      <p:ext uri="{BB962C8B-B14F-4D97-AF65-F5344CB8AC3E}">
        <p14:creationId xmlns:p14="http://schemas.microsoft.com/office/powerpoint/2010/main" val="40625375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1685925"/>
            <a:ext cx="57531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กฎหมายที่เกี่ยวข้อง</a:t>
            </a:r>
          </a:p>
        </p:txBody>
      </p:sp>
      <p:pic>
        <p:nvPicPr>
          <p:cNvPr id="3" name="Picture 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ง</a:t>
            </a:r>
          </a:p>
        </p:txBody>
      </p:sp>
    </p:spTree>
    <p:extLst>
      <p:ext uri="{BB962C8B-B14F-4D97-AF65-F5344CB8AC3E}">
        <p14:creationId xmlns:p14="http://schemas.microsoft.com/office/powerpoint/2010/main" val="31353204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1685925"/>
            <a:ext cx="5753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เอกสารสอบเทียบเครื่องมือที่ใช้ในการตรวจวิเคราะห์ </a:t>
            </a:r>
            <a:b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Calibration)</a:t>
            </a:r>
          </a:p>
        </p:txBody>
      </p:sp>
      <p:pic>
        <p:nvPicPr>
          <p:cNvPr id="3" name="Picture 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จ</a:t>
            </a:r>
          </a:p>
        </p:txBody>
      </p:sp>
    </p:spTree>
    <p:extLst>
      <p:ext uri="{BB962C8B-B14F-4D97-AF65-F5344CB8AC3E}">
        <p14:creationId xmlns:p14="http://schemas.microsoft.com/office/powerpoint/2010/main" val="36269895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1685925"/>
            <a:ext cx="5753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anose="020B0604030504040204" pitchFamily="34" charset="0"/>
                <a:cs typeface="FreesiaUPC" panose="020B0604020202020204" pitchFamily="34" charset="-34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th-TH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หนังสือขึ้นทะเบียนห้องปฏิบัติการวิเคราะห์เอกชน       เลขทะเบียน ว-236</a:t>
            </a:r>
          </a:p>
        </p:txBody>
      </p:sp>
      <p:pic>
        <p:nvPicPr>
          <p:cNvPr id="3" name="Picture 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ฉ</a:t>
            </a:r>
          </a:p>
        </p:txBody>
      </p:sp>
    </p:spTree>
    <p:extLst>
      <p:ext uri="{BB962C8B-B14F-4D97-AF65-F5344CB8AC3E}">
        <p14:creationId xmlns:p14="http://schemas.microsoft.com/office/powerpoint/2010/main" val="39443616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17" y="7844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23888" y="6798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th-TH" b="1" dirty="0">
                <a:solidFill>
                  <a:srgbClr val="DADADA">
                    <a:lumMod val="10000"/>
                  </a:srgb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ช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AF5F3A7-75EC-40E4-9EEC-383B719E466C}"/>
              </a:ext>
            </a:extLst>
          </p:cNvPr>
          <p:cNvSpPr txBox="1">
            <a:spLocks/>
          </p:cNvSpPr>
          <p:nvPr/>
        </p:nvSpPr>
        <p:spPr>
          <a:xfrm>
            <a:off x="470380" y="1775480"/>
            <a:ext cx="5915025" cy="206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th-TH" sz="3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j-ea"/>
                <a:cs typeface="TH Sarabun New" panose="020B0500040200020003" pitchFamily="34" charset="-34"/>
              </a:rPr>
            </a:br>
            <a:r>
              <a:rPr lang="th-TH" sz="36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ใบอนุญาตเป็นผู้ตรวจวัดและวิเคราะห์สภาวะการทำงานเกี่ยวกับความร้อน แสงสว่าง เสียง และสารเคมีอันตราย</a:t>
            </a:r>
            <a:br>
              <a:rPr lang="th-TH" sz="36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ในบรรยากาศ</a:t>
            </a:r>
            <a:br>
              <a:rPr kumimoji="0" lang="th-TH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j-ea"/>
                <a:cs typeface="TH Sarabun New" panose="020B0500040200020003" pitchFamily="34" charset="-34"/>
              </a:rPr>
            </a:br>
            <a:endParaRPr kumimoji="0" lang="th-TH" sz="3300" b="0" i="0" u="none" strike="noStrike" kern="120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ea typeface="+mj-ea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0522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2ข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แผ่นพับประชาสัมพันธ์โครงการ</a:t>
            </a:r>
            <a:endParaRPr lang="th-TH" sz="3600" dirty="0"/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53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3ข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เรื่องร้องเรียน และขั้นตอนการแก้ไขเรื่องร้องเรียน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032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4ข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เอกสารแสดงการขึ้นทะเบียนผู้ควบคุมมลพิษ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891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ภาคผนวก 5ข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เอกสารการแต่งตั้งคณะกรรมการติดตามตรวจสอบ</a:t>
            </a:r>
            <a:b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ผลกระทบสิ่งแวดล้อม (</a:t>
            </a:r>
            <a:r>
              <a:rPr lang="en-US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EIA Monitoring Committee)</a:t>
            </a:r>
          </a:p>
        </p:txBody>
      </p:sp>
      <p:pic>
        <p:nvPicPr>
          <p:cNvPr id="12" name="Picture 11" descr="HOEImetal_setlogo1_RGB">
            <a:extLst>
              <a:ext uri="{FF2B5EF4-FFF2-40B4-BE49-F238E27FC236}">
                <a16:creationId xmlns:a16="http://schemas.microsoft.com/office/drawing/2014/main" id="{6C233252-03D4-4A46-BB2B-66E5DF60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17" y="632075"/>
            <a:ext cx="2132691" cy="4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018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ofile">
  <a:themeElements>
    <a:clrScheme name="Custom 77">
      <a:dk1>
        <a:srgbClr val="3A7400"/>
      </a:dk1>
      <a:lt1>
        <a:srgbClr val="FFFFFF"/>
      </a:lt1>
      <a:dk2>
        <a:srgbClr val="3A7400"/>
      </a:dk2>
      <a:lt2>
        <a:srgbClr val="FFFFFF"/>
      </a:lt2>
      <a:accent1>
        <a:srgbClr val="79CA02"/>
      </a:accent1>
      <a:accent2>
        <a:srgbClr val="FF99FF"/>
      </a:accent2>
      <a:accent3>
        <a:srgbClr val="ADB5AA"/>
      </a:accent3>
      <a:accent4>
        <a:srgbClr val="DADADA"/>
      </a:accent4>
      <a:accent5>
        <a:srgbClr val="BEE1AA"/>
      </a:accent5>
      <a:accent6>
        <a:srgbClr val="007373"/>
      </a:accent6>
      <a:hlink>
        <a:srgbClr val="A8DE0E"/>
      </a:hlink>
      <a:folHlink>
        <a:srgbClr val="00CC66"/>
      </a:folHlink>
    </a:clrScheme>
    <a:fontScheme name="Profile">
      <a:majorFont>
        <a:latin typeface="Verdana"/>
        <a:ea typeface=""/>
        <a:cs typeface="Angsana New"/>
      </a:majorFont>
      <a:minorFont>
        <a:latin typeface="Verdan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FreesiaUPC" pitchFamily="34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FreesiaUPC" pitchFamily="34" charset="-34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10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CC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B9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</TotalTime>
  <Words>1409</Words>
  <Application>Microsoft Office PowerPoint</Application>
  <PresentationFormat>A4 Paper (210x297 mm)</PresentationFormat>
  <Paragraphs>175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65" baseType="lpstr">
      <vt:lpstr>Arial</vt:lpstr>
      <vt:lpstr>Calibri</vt:lpstr>
      <vt:lpstr>Calibri Light</vt:lpstr>
      <vt:lpstr>TH Sarabun New</vt:lpstr>
      <vt:lpstr>TH SarabunPSK</vt:lpstr>
      <vt:lpstr>Times New Roman</vt:lpstr>
      <vt:lpstr>Verdana</vt:lpstr>
      <vt:lpstr>Wingdings</vt:lpstr>
      <vt:lpstr>Office Theme</vt:lpstr>
      <vt:lpstr>Profile</vt:lpstr>
      <vt:lpstr>ภาคผนวก</vt:lpstr>
      <vt:lpstr>PowerPoint Presentation</vt:lpstr>
      <vt:lpstr>PowerPoint Presentation</vt:lpstr>
      <vt:lpstr>PowerPoint Presentation</vt:lpstr>
      <vt:lpstr>ภาคผนวก 1ข</vt:lpstr>
      <vt:lpstr>ภาคผนวก 2ข</vt:lpstr>
      <vt:lpstr>ภาคผนวก 3ข</vt:lpstr>
      <vt:lpstr>ภาคผนวก 4ข</vt:lpstr>
      <vt:lpstr>ภาคผนวก 5ข</vt:lpstr>
      <vt:lpstr>ภาคผนวก 6ข</vt:lpstr>
      <vt:lpstr>ภาคผนวก 7ข</vt:lpstr>
      <vt:lpstr>ภาคผนวก 8ข</vt:lpstr>
      <vt:lpstr>ภาคผนวก 9ข</vt:lpstr>
      <vt:lpstr>ภาคผนวก 10ข</vt:lpstr>
      <vt:lpstr>ภาคผนวก 11ข</vt:lpstr>
      <vt:lpstr>ภาคผนวก 12ข</vt:lpstr>
      <vt:lpstr>ภาคผนวก 13ข</vt:lpstr>
      <vt:lpstr>ภาคผนวก 14ข</vt:lpstr>
      <vt:lpstr>ภาคผนวก 15ข</vt:lpstr>
      <vt:lpstr>ภาคผนวก 16ข</vt:lpstr>
      <vt:lpstr>ภาคผนวก 17ข</vt:lpstr>
      <vt:lpstr>ภาคผนวก 18ข</vt:lpstr>
      <vt:lpstr>ภาคผนวก 19ข</vt:lpstr>
      <vt:lpstr>ภาคผนวก 20ข</vt:lpstr>
      <vt:lpstr>ภาคผนวก 21ข</vt:lpstr>
      <vt:lpstr>ภาคผนวก 22ข</vt:lpstr>
      <vt:lpstr>ภาคผนวก 23ข</vt:lpstr>
      <vt:lpstr>ภาคผนวก 24ข</vt:lpstr>
      <vt:lpstr>ภาคผนวก 25ข</vt:lpstr>
      <vt:lpstr>ภาคผนวก 26ข</vt:lpstr>
      <vt:lpstr>ภาคผนวก 27ข</vt:lpstr>
      <vt:lpstr>ภาคผนวก 28ข</vt:lpstr>
      <vt:lpstr>ภาคผนวก 29ข</vt:lpstr>
      <vt:lpstr>ภาคผนวก 30ข</vt:lpstr>
      <vt:lpstr>ภาคผนวก 31ข</vt:lpstr>
      <vt:lpstr>ภาคผนวก 32ข</vt:lpstr>
      <vt:lpstr>ภาคผนวก 33ข</vt:lpstr>
      <vt:lpstr>ภาคผนวก 34ข</vt:lpstr>
      <vt:lpstr>ภาคผนวก 35ข</vt:lpstr>
      <vt:lpstr>ภาคผนวก 36ข</vt:lpstr>
      <vt:lpstr>ภาคผนวก 37ข</vt:lpstr>
      <vt:lpstr>ภาคผนวก 38ข</vt:lpstr>
      <vt:lpstr>ภาคผนวก 39ข</vt:lpstr>
      <vt:lpstr>ภาคผนวก 40ข</vt:lpstr>
      <vt:lpstr>ภาคผนวก 41ข</vt:lpstr>
      <vt:lpstr>ภาคผนวก 42ข</vt:lpstr>
      <vt:lpstr>ภาคผนวก 43ข</vt:lpstr>
      <vt:lpstr>ภาคผนวก 44ข</vt:lpstr>
      <vt:lpstr>ภาคผนวก 45ข</vt:lpstr>
      <vt:lpstr>ภาคผนวก 46ข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ภาคผนวก 1ข</dc:title>
  <dc:creator>TWR009</dc:creator>
  <cp:lastModifiedBy>MNT017</cp:lastModifiedBy>
  <cp:revision>34</cp:revision>
  <cp:lastPrinted>2022-07-11T09:33:48Z</cp:lastPrinted>
  <dcterms:created xsi:type="dcterms:W3CDTF">2021-01-13T12:54:21Z</dcterms:created>
  <dcterms:modified xsi:type="dcterms:W3CDTF">2022-07-11T14:11:37Z</dcterms:modified>
</cp:coreProperties>
</file>