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sldIdLst>
    <p:sldId id="309" r:id="rId3"/>
    <p:sldId id="310" r:id="rId4"/>
    <p:sldId id="307" r:id="rId5"/>
    <p:sldId id="308" r:id="rId6"/>
    <p:sldId id="257" r:id="rId7"/>
    <p:sldId id="258" r:id="rId8"/>
    <p:sldId id="259" r:id="rId9"/>
    <p:sldId id="260" r:id="rId10"/>
    <p:sldId id="317" r:id="rId11"/>
    <p:sldId id="318" r:id="rId12"/>
    <p:sldId id="261" r:id="rId13"/>
    <p:sldId id="262" r:id="rId14"/>
    <p:sldId id="263" r:id="rId15"/>
    <p:sldId id="319" r:id="rId16"/>
    <p:sldId id="320" r:id="rId17"/>
    <p:sldId id="321" r:id="rId18"/>
    <p:sldId id="264" r:id="rId19"/>
    <p:sldId id="265" r:id="rId20"/>
    <p:sldId id="266" r:id="rId21"/>
    <p:sldId id="267" r:id="rId22"/>
    <p:sldId id="268" r:id="rId23"/>
    <p:sldId id="269" r:id="rId24"/>
    <p:sldId id="270" r:id="rId25"/>
    <p:sldId id="274" r:id="rId26"/>
    <p:sldId id="271" r:id="rId27"/>
    <p:sldId id="272" r:id="rId28"/>
    <p:sldId id="273" r:id="rId29"/>
    <p:sldId id="276" r:id="rId30"/>
    <p:sldId id="306" r:id="rId31"/>
    <p:sldId id="275" r:id="rId32"/>
    <p:sldId id="277" r:id="rId33"/>
    <p:sldId id="278" r:id="rId34"/>
    <p:sldId id="280" r:id="rId35"/>
    <p:sldId id="284" r:id="rId36"/>
    <p:sldId id="282" r:id="rId37"/>
    <p:sldId id="281" r:id="rId38"/>
    <p:sldId id="283" r:id="rId39"/>
    <p:sldId id="287" r:id="rId40"/>
    <p:sldId id="285" r:id="rId41"/>
    <p:sldId id="286" r:id="rId42"/>
    <p:sldId id="322" r:id="rId43"/>
    <p:sldId id="293" r:id="rId44"/>
    <p:sldId id="290" r:id="rId45"/>
    <p:sldId id="291" r:id="rId46"/>
    <p:sldId id="292" r:id="rId47"/>
    <p:sldId id="294" r:id="rId48"/>
    <p:sldId id="297" r:id="rId49"/>
    <p:sldId id="298" r:id="rId50"/>
    <p:sldId id="324" r:id="rId51"/>
    <p:sldId id="325" r:id="rId52"/>
    <p:sldId id="311" r:id="rId53"/>
    <p:sldId id="312" r:id="rId54"/>
    <p:sldId id="313" r:id="rId55"/>
    <p:sldId id="314" r:id="rId56"/>
    <p:sldId id="315" r:id="rId57"/>
  </p:sldIdLst>
  <p:sldSz cx="6858000" cy="9906000" type="A4"/>
  <p:notesSz cx="6807200" cy="9939338"/>
  <p:defaultTextStyle>
    <a:defPPr>
      <a:defRPr lang="th-TH"/>
    </a:defPPr>
    <a:lvl1pPr marL="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29" autoAdjust="0"/>
    <p:restoredTop sz="94660"/>
  </p:normalViewPr>
  <p:slideViewPr>
    <p:cSldViewPr snapToGrid="0">
      <p:cViewPr varScale="1">
        <p:scale>
          <a:sx n="63" d="100"/>
          <a:sy n="63" d="100"/>
        </p:scale>
        <p:origin x="273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slide" Target="slides/slide37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slide" Target="slides/slide48.xml"/><Relationship Id="rId55" Type="http://schemas.openxmlformats.org/officeDocument/2006/relationships/slide" Target="slides/slide53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slide" Target="slides/slide51.xml"/><Relationship Id="rId58" Type="http://schemas.openxmlformats.org/officeDocument/2006/relationships/presProps" Target="presProps.xml"/><Relationship Id="rId5" Type="http://schemas.openxmlformats.org/officeDocument/2006/relationships/slide" Target="slides/slide3.xml"/><Relationship Id="rId61" Type="http://schemas.openxmlformats.org/officeDocument/2006/relationships/tableStyles" Target="tableStyles.xml"/><Relationship Id="rId19" Type="http://schemas.openxmlformats.org/officeDocument/2006/relationships/slide" Target="slides/slide1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slide" Target="slides/slide54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59" Type="http://schemas.openxmlformats.org/officeDocument/2006/relationships/viewProps" Target="viewProps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slide" Target="slides/slide5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openxmlformats.org/officeDocument/2006/relationships/slide" Target="slides/slide55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Relationship Id="rId6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/Relationships>
</file>

<file path=ppt/media/image1.JP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5577425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1465871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296522905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utoShape 7"/>
          <p:cNvSpPr>
            <a:spLocks noChangeArrowheads="1"/>
          </p:cNvSpPr>
          <p:nvPr/>
        </p:nvSpPr>
        <p:spPr bwMode="auto">
          <a:xfrm>
            <a:off x="514350" y="3458502"/>
            <a:ext cx="5829300" cy="158221"/>
          </a:xfrm>
          <a:custGeom>
            <a:avLst/>
            <a:gdLst>
              <a:gd name="G0" fmla="+- 618 0 0"/>
            </a:gdLst>
            <a:ahLst/>
            <a:cxnLst>
              <a:cxn ang="0">
                <a:pos x="0" y="0"/>
              </a:cxn>
              <a:cxn ang="0">
                <a:pos x="618" y="0"/>
              </a:cxn>
              <a:cxn ang="0">
                <a:pos x="618" y="1000"/>
              </a:cxn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 stroke="0">
                <a:moveTo>
                  <a:pt x="0" y="0"/>
                </a:moveTo>
                <a:lnTo>
                  <a:pt x="618" y="0"/>
                </a:lnTo>
                <a:lnTo>
                  <a:pt x="618" y="1000"/>
                </a:lnTo>
                <a:lnTo>
                  <a:pt x="0" y="1000"/>
                </a:lnTo>
                <a:close/>
              </a:path>
              <a:path w="1000" h="1000">
                <a:moveTo>
                  <a:pt x="0" y="0"/>
                </a:moveTo>
                <a:lnTo>
                  <a:pt x="1000" y="0"/>
                </a:lnTo>
              </a:path>
            </a:pathLst>
          </a:custGeom>
          <a:solidFill>
            <a:schemeClr val="accent2"/>
          </a:solidFill>
          <a:ln w="9525">
            <a:solidFill>
              <a:schemeClr val="accent2"/>
            </a:solidFill>
            <a:round/>
            <a:headEnd/>
            <a:tailEnd/>
          </a:ln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th-TH" sz="2400">
              <a:solidFill>
                <a:srgbClr val="3A7400"/>
              </a:solidFill>
              <a:latin typeface="Times New Roman" pitchFamily="18" charset="0"/>
            </a:endParaRPr>
          </a:p>
        </p:txBody>
      </p:sp>
      <p:sp>
        <p:nvSpPr>
          <p:cNvPr id="27443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14350" y="1430867"/>
            <a:ext cx="5829300" cy="1981200"/>
          </a:xfrm>
        </p:spPr>
        <p:txBody>
          <a:bodyPr/>
          <a:lstStyle>
            <a:lvl1pPr>
              <a:defRPr sz="4000"/>
            </a:lvl1pPr>
          </a:lstStyle>
          <a:p>
            <a:r>
              <a:rPr lang="th-TH"/>
              <a:t>Click to edit Master title style</a:t>
            </a:r>
          </a:p>
        </p:txBody>
      </p:sp>
      <p:sp>
        <p:nvSpPr>
          <p:cNvPr id="27443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085850" y="4953000"/>
            <a:ext cx="5257800" cy="23114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800"/>
            </a:lvl1pPr>
          </a:lstStyle>
          <a:p>
            <a:r>
              <a:rPr lang="th-TH"/>
              <a:t>Click to edit Master subtitle style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514350" y="9025467"/>
            <a:ext cx="1428750" cy="6604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43150" y="9025467"/>
            <a:ext cx="2171700" cy="6604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4914900" y="9025467"/>
            <a:ext cx="1428750" cy="660400"/>
          </a:xfrm>
        </p:spPr>
        <p:txBody>
          <a:bodyPr/>
          <a:lstStyle>
            <a:lvl1pPr>
              <a:defRPr/>
            </a:lvl1pPr>
          </a:lstStyle>
          <a:p>
            <a:fld id="{90B78F6E-B080-4716-A8AD-0119FEE8A752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722439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h-TH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F555CBD-3D82-4FAB-88CB-8B2693C43236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55306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338" y="6364949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338" y="4198012"/>
            <a:ext cx="5829300" cy="2166938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8F9AEA3-86AC-4452-A578-B031ACE29D3F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9815193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5450" y="2531534"/>
            <a:ext cx="2924175" cy="61637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h-TH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502026" y="2531534"/>
            <a:ext cx="2924175" cy="616373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h-TH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7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94BB33D-D2E3-4624-8D12-99D5E0A77FEB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8206751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97272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216812"/>
            <a:ext cx="3030538" cy="92524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3142060"/>
            <a:ext cx="3030538" cy="5706269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h-TH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4564" y="2216812"/>
            <a:ext cx="3030537" cy="92524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4564" y="3142060"/>
            <a:ext cx="3030537" cy="5706269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h-TH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8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53C626D-4EB7-4A6A-B2A9-03EBF074BE5F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391212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th-TH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62BA3FC-6DE8-4CBD-BFB9-C533DF3A8FF7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754101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3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4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86B73F5-C7EE-4293-9CC9-CE816B2BE229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5564188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93833"/>
            <a:ext cx="2255838" cy="1678517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8" y="393833"/>
            <a:ext cx="3833812" cy="8454496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h-T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072350"/>
            <a:ext cx="2255838" cy="677597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7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7E9D260-6833-4761-B784-8075CE4BCD59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43560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142897816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613" y="6934200"/>
            <a:ext cx="4114800" cy="818621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th-TH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613" y="885693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th-TH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613" y="7752821"/>
            <a:ext cx="4114800" cy="116257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7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F6BB38F-75CB-480B-AC76-FCBAF4CBC58A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101108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th-T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h-TH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1D2DC90-7986-432B-9C89-6ED6922CB7E8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9049075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30776" y="440267"/>
            <a:ext cx="1501775" cy="8255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th-T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25451" y="440267"/>
            <a:ext cx="4352925" cy="82550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h-TH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0BF8ABD-4C66-4820-988A-18CDD4F85E79}" type="slidenum">
              <a:rPr lang="en-US">
                <a:solidFill>
                  <a:srgbClr val="3A7400"/>
                </a:solidFill>
              </a:rPr>
              <a:pPr/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44970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1409191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9937683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5060814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21446783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23227308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6817588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6072564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06DC1A-5338-4372-89A8-1169E2266895}" type="datetimeFigureOut">
              <a:rPr lang="th-TH" smtClean="0"/>
              <a:t>11/07/65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B7F5D9-B5E6-4CC1-AEEB-3E1E66647EA6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42745117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31800" y="440267"/>
            <a:ext cx="6000750" cy="17559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th-TH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25450" y="2531534"/>
            <a:ext cx="6000750" cy="616373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th-TH"/>
              <a:t>Click to edit Master text styles</a:t>
            </a:r>
          </a:p>
          <a:p>
            <a:pPr lvl="1"/>
            <a:r>
              <a:rPr lang="th-TH"/>
              <a:t>Second level</a:t>
            </a:r>
          </a:p>
          <a:p>
            <a:pPr lvl="2"/>
            <a:r>
              <a:rPr lang="th-TH"/>
              <a:t>Third level</a:t>
            </a:r>
          </a:p>
          <a:p>
            <a:pPr lvl="3"/>
            <a:r>
              <a:rPr lang="th-TH"/>
              <a:t>Fourth level</a:t>
            </a:r>
          </a:p>
          <a:p>
            <a:pPr lvl="4"/>
            <a:r>
              <a:rPr lang="th-TH"/>
              <a:t>Fifth level</a:t>
            </a:r>
          </a:p>
        </p:txBody>
      </p:sp>
      <p:sp>
        <p:nvSpPr>
          <p:cNvPr id="273412" name="AutoShape 4"/>
          <p:cNvSpPr>
            <a:spLocks noChangeArrowheads="1"/>
          </p:cNvSpPr>
          <p:nvPr/>
        </p:nvSpPr>
        <p:spPr bwMode="auto">
          <a:xfrm>
            <a:off x="457200" y="2263246"/>
            <a:ext cx="5969000" cy="158221"/>
          </a:xfrm>
          <a:custGeom>
            <a:avLst/>
            <a:gdLst>
              <a:gd name="G0" fmla="+- 585 0 0"/>
            </a:gdLst>
            <a:ahLst/>
            <a:cxnLst>
              <a:cxn ang="0">
                <a:pos x="0" y="0"/>
              </a:cxn>
              <a:cxn ang="0">
                <a:pos x="585" y="0"/>
              </a:cxn>
              <a:cxn ang="0">
                <a:pos x="585" y="1000"/>
              </a:cxn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 stroke="0">
                <a:moveTo>
                  <a:pt x="0" y="0"/>
                </a:moveTo>
                <a:lnTo>
                  <a:pt x="585" y="0"/>
                </a:lnTo>
                <a:lnTo>
                  <a:pt x="585" y="1000"/>
                </a:lnTo>
                <a:lnTo>
                  <a:pt x="0" y="1000"/>
                </a:lnTo>
                <a:close/>
              </a:path>
              <a:path w="1000" h="1000">
                <a:moveTo>
                  <a:pt x="0" y="0"/>
                </a:moveTo>
                <a:lnTo>
                  <a:pt x="1000" y="0"/>
                </a:lnTo>
              </a:path>
            </a:pathLst>
          </a:custGeom>
          <a:solidFill>
            <a:schemeClr val="accent2"/>
          </a:solidFill>
          <a:ln w="9525">
            <a:solidFill>
              <a:schemeClr val="accent2"/>
            </a:solidFill>
            <a:round/>
            <a:headEnd/>
            <a:tailEnd/>
          </a:ln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th-TH" sz="2400">
              <a:solidFill>
                <a:srgbClr val="3A7400"/>
              </a:solidFill>
              <a:latin typeface="Times New Roman" pitchFamily="18" charset="0"/>
            </a:endParaRPr>
          </a:p>
        </p:txBody>
      </p:sp>
      <p:sp>
        <p:nvSpPr>
          <p:cNvPr id="273413" name="Line 5"/>
          <p:cNvSpPr>
            <a:spLocks noChangeShapeType="1"/>
          </p:cNvSpPr>
          <p:nvPr/>
        </p:nvSpPr>
        <p:spPr bwMode="auto">
          <a:xfrm flipV="1">
            <a:off x="457200" y="8915400"/>
            <a:ext cx="5943600" cy="0"/>
          </a:xfrm>
          <a:prstGeom prst="line">
            <a:avLst/>
          </a:prstGeom>
          <a:noFill/>
          <a:ln w="3175">
            <a:solidFill>
              <a:schemeClr val="accent2"/>
            </a:solidFill>
            <a:round/>
            <a:headEnd/>
            <a:tailEnd/>
          </a:ln>
          <a:effectLst/>
        </p:spPr>
        <p:txBody>
          <a:bodyPr/>
          <a:lstStyle/>
          <a:p>
            <a:pPr algn="r" fontAlgn="base">
              <a:spcBef>
                <a:spcPct val="0"/>
              </a:spcBef>
              <a:spcAft>
                <a:spcPct val="0"/>
              </a:spcAft>
              <a:defRPr/>
            </a:pPr>
            <a:endParaRPr lang="th-TH" sz="1800">
              <a:solidFill>
                <a:srgbClr val="3A7400"/>
              </a:solidFill>
              <a:cs typeface="FreesiaUPC" panose="020B0604020202020204" pitchFamily="34" charset="-34"/>
            </a:endParaRPr>
          </a:p>
        </p:txBody>
      </p:sp>
      <p:sp>
        <p:nvSpPr>
          <p:cNvPr id="273414" name="Rectangle 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9020308"/>
            <a:ext cx="1485900" cy="6879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>
                <a:cs typeface="+mn-cs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273415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308"/>
            <a:ext cx="2171700" cy="6879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200">
                <a:cs typeface="+mn-cs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th-TH">
              <a:solidFill>
                <a:srgbClr val="3A7400"/>
              </a:solidFill>
            </a:endParaRPr>
          </a:p>
        </p:txBody>
      </p:sp>
      <p:sp>
        <p:nvSpPr>
          <p:cNvPr id="273416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308"/>
            <a:ext cx="1485900" cy="68791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cs typeface="Angsana New" panose="02020603050405020304" pitchFamily="18" charset="-34"/>
              </a:defRPr>
            </a:lvl1pPr>
          </a:lstStyle>
          <a:p>
            <a:pPr algn="r" fontAlgn="base">
              <a:spcBef>
                <a:spcPct val="0"/>
              </a:spcBef>
              <a:spcAft>
                <a:spcPct val="0"/>
              </a:spcAft>
            </a:pPr>
            <a:fld id="{7694B822-952F-4DDD-AAE8-D3A3456B328C}" type="slidenum">
              <a:rPr lang="en-US">
                <a:solidFill>
                  <a:srgbClr val="3A7400"/>
                </a:solidFill>
              </a:rPr>
              <a:pPr algn="r"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th-TH">
              <a:solidFill>
                <a:srgbClr val="3A74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74595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Verdana" pitchFamily="34" charset="0"/>
          <a:cs typeface="Angsana New" pitchFamily="18" charset="-34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Verdana" pitchFamily="34" charset="0"/>
          <a:cs typeface="Angsana New" pitchFamily="18" charset="-34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Verdana" pitchFamily="34" charset="0"/>
          <a:cs typeface="Angsana New" pitchFamily="18" charset="-34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Verdana" pitchFamily="34" charset="0"/>
          <a:cs typeface="Angsana New" pitchFamily="18" charset="-34"/>
        </a:defRPr>
      </a:lvl5pPr>
      <a:lvl6pPr marL="4572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Verdana" pitchFamily="34" charset="0"/>
          <a:cs typeface="Angsana New" pitchFamily="18" charset="-34"/>
        </a:defRPr>
      </a:lvl6pPr>
      <a:lvl7pPr marL="9144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Verdana" pitchFamily="34" charset="0"/>
          <a:cs typeface="Angsana New" pitchFamily="18" charset="-34"/>
        </a:defRPr>
      </a:lvl7pPr>
      <a:lvl8pPr marL="13716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Verdana" pitchFamily="34" charset="0"/>
          <a:cs typeface="Angsana New" pitchFamily="18" charset="-34"/>
        </a:defRPr>
      </a:lvl8pPr>
      <a:lvl9pPr marL="1828800" algn="l" rtl="0" fontAlgn="base">
        <a:spcBef>
          <a:spcPct val="0"/>
        </a:spcBef>
        <a:spcAft>
          <a:spcPct val="0"/>
        </a:spcAft>
        <a:defRPr sz="3800">
          <a:solidFill>
            <a:schemeClr val="tx2"/>
          </a:solidFill>
          <a:latin typeface="Verdana" pitchFamily="34" charset="0"/>
          <a:cs typeface="Angsana New" pitchFamily="18" charset="-34"/>
        </a:defRPr>
      </a:lvl9pPr>
    </p:titleStyle>
    <p:bodyStyle>
      <a:lvl1pPr marL="469900" indent="-469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pitchFamily="2" charset="2"/>
        <a:buChar char="o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908050" indent="-43656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pitchFamily="2" charset="2"/>
        <a:buChar char="n"/>
        <a:defRPr sz="2600">
          <a:solidFill>
            <a:schemeClr val="tx1"/>
          </a:solidFill>
          <a:latin typeface="+mn-lt"/>
          <a:cs typeface="+mn-cs"/>
        </a:defRPr>
      </a:lvl2pPr>
      <a:lvl3pPr marL="1304925" indent="-395288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pitchFamily="2" charset="2"/>
        <a:buChar char="o"/>
        <a:defRPr sz="2300">
          <a:solidFill>
            <a:schemeClr val="tx1"/>
          </a:solidFill>
          <a:latin typeface="+mn-lt"/>
          <a:cs typeface="+mn-cs"/>
        </a:defRPr>
      </a:lvl3pPr>
      <a:lvl4pPr marL="1693863" indent="-3873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" panose="05000000000000000000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4pPr>
      <a:lvl5pPr marL="2093913" indent="-398463" algn="l" rtl="0" eaLnBrk="0" fontAlgn="base" hangingPunct="0">
        <a:spcBef>
          <a:spcPct val="25000"/>
        </a:spcBef>
        <a:spcAft>
          <a:spcPct val="0"/>
        </a:spcAft>
        <a:buClr>
          <a:schemeClr val="accent2"/>
        </a:buClr>
        <a:buFont typeface="Wingdings" panose="05000000000000000000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5pPr>
      <a:lvl6pPr marL="2551113" indent="-398463" algn="l" rtl="0" fontAlgn="base">
        <a:spcBef>
          <a:spcPct val="25000"/>
        </a:spcBef>
        <a:spcAft>
          <a:spcPct val="0"/>
        </a:spcAft>
        <a:buClr>
          <a:schemeClr val="accent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6pPr>
      <a:lvl7pPr marL="3008313" indent="-398463" algn="l" rtl="0" fontAlgn="base">
        <a:spcBef>
          <a:spcPct val="25000"/>
        </a:spcBef>
        <a:spcAft>
          <a:spcPct val="0"/>
        </a:spcAft>
        <a:buClr>
          <a:schemeClr val="accent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7pPr>
      <a:lvl8pPr marL="3465513" indent="-398463" algn="l" rtl="0" fontAlgn="base">
        <a:spcBef>
          <a:spcPct val="25000"/>
        </a:spcBef>
        <a:spcAft>
          <a:spcPct val="0"/>
        </a:spcAft>
        <a:buClr>
          <a:schemeClr val="accent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8pPr>
      <a:lvl9pPr marL="3922713" indent="-398463" algn="l" rtl="0" fontAlgn="base">
        <a:spcBef>
          <a:spcPct val="25000"/>
        </a:spcBef>
        <a:spcAft>
          <a:spcPct val="0"/>
        </a:spcAft>
        <a:buClr>
          <a:schemeClr val="accent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th-TH"/>
      </a:defPPr>
      <a:lvl1pPr marL="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7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7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7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7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8"/>
          <p:cNvSpPr>
            <a:spLocks noChangeArrowheads="1"/>
          </p:cNvSpPr>
          <p:nvPr/>
        </p:nvSpPr>
        <p:spPr bwMode="auto">
          <a:xfrm>
            <a:off x="609600" y="2514600"/>
            <a:ext cx="6248400" cy="526297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defTabSz="542925" eaLnBrk="0" hangingPunct="0">
              <a:tabLst>
                <a:tab pos="0" algn="l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1pPr>
            <a:lvl2pPr marL="742950" indent="-285750" defTabSz="542925" eaLnBrk="0" hangingPunct="0">
              <a:tabLst>
                <a:tab pos="0" algn="l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2pPr>
            <a:lvl3pPr marL="1143000" indent="-228600" defTabSz="542925" eaLnBrk="0" hangingPunct="0">
              <a:tabLst>
                <a:tab pos="0" algn="l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3pPr>
            <a:lvl4pPr marL="1600200" indent="-228600" defTabSz="542925" eaLnBrk="0" hangingPunct="0">
              <a:tabLst>
                <a:tab pos="0" algn="l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4pPr>
            <a:lvl5pPr marL="2057400" indent="-228600" defTabSz="542925" eaLnBrk="0" hangingPunct="0">
              <a:tabLst>
                <a:tab pos="0" algn="l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5pPr>
            <a:lvl6pPr marL="2514600" indent="-228600" algn="r" defTabSz="542925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6pPr>
            <a:lvl7pPr marL="2971800" indent="-228600" algn="r" defTabSz="542925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7pPr>
            <a:lvl8pPr marL="3429000" indent="-228600" algn="r" defTabSz="542925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8pPr>
            <a:lvl9pPr marL="3886200" indent="-228600" algn="r" defTabSz="542925" eaLnBrk="0" fontAlgn="base" hangingPunct="0">
              <a:spcBef>
                <a:spcPct val="0"/>
              </a:spcBef>
              <a:spcAft>
                <a:spcPct val="0"/>
              </a:spcAft>
              <a:tabLst>
                <a:tab pos="0" algn="l"/>
              </a:tabLs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9pPr>
          </a:lstStyle>
          <a:p>
            <a:pPr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ภาคผนวก ก	เอกสารขออนุญาตดำเนินโครงการ</a:t>
            </a:r>
          </a:p>
          <a:p>
            <a:pPr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ภาคผนวก ข	เอกสารประกอบการปฏิบัติตามมาตรการ</a:t>
            </a:r>
          </a:p>
          <a:p>
            <a:pPr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ภาคผนวก ค	รายงานผลการวิเคราะห์</a:t>
            </a:r>
          </a:p>
          <a:p>
            <a:pPr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ภาคผนวก ง	กฏหมายที่เกี่ยวข้อง</a:t>
            </a:r>
          </a:p>
          <a:p>
            <a:pPr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ภาคผนวก จ	เอกสารสอบเทียบเครื่องมือที่ใช้ในการตรวจวิเคราะห์</a:t>
            </a:r>
          </a:p>
          <a:p>
            <a:pPr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ภาคผนวก ฉ	หนังสือขึ้นทะเบียนห้องปฏิบัติการวิเคราะห์เอกชน</a:t>
            </a:r>
          </a:p>
          <a:p>
            <a:pPr eaLnBrk="1" hangingPunct="1">
              <a:buClr>
                <a:srgbClr val="FF66CC"/>
              </a:buClr>
              <a:buSzPct val="65000"/>
            </a:pP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				เลขทะเบียน ว-236</a:t>
            </a:r>
          </a:p>
          <a:p>
            <a:pPr marL="342900" indent="-342900"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ภาคผนวก ช	ใบอนุญาตเป็นผู้ตรวจวัดและวิเคราะห์สภาวะ</a:t>
            </a:r>
            <a:b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</a:b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			การทำงานเกี่ยวกับความร้อน แสงสว่าง เสียง </a:t>
            </a:r>
            <a:b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</a:br>
            <a:r>
              <a:rPr lang="th-TH" altLang="zh-CN" sz="2400" b="1" dirty="0">
                <a:solidFill>
                  <a:srgbClr val="FFC000">
                    <a:lumMod val="10000"/>
                  </a:srgbClr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			และสารเคมีอันตรายในบรรยากาศ</a:t>
            </a:r>
          </a:p>
          <a:p>
            <a:pPr marL="342900" indent="-342900"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endParaRPr lang="th-TH" altLang="zh-CN" sz="2400" b="1" dirty="0">
              <a:solidFill>
                <a:srgbClr val="FFC000">
                  <a:lumMod val="10000"/>
                </a:srgbClr>
              </a:solidFill>
              <a:latin typeface="TH SarabunPSK" panose="020B0500040200020003" pitchFamily="34" charset="-34"/>
              <a:cs typeface="TH SarabunPSK" panose="020B0500040200020003" pitchFamily="34" charset="-34"/>
            </a:endParaRPr>
          </a:p>
          <a:p>
            <a:pPr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endParaRPr lang="en-US" altLang="zh-CN" sz="2400" b="1" dirty="0">
              <a:solidFill>
                <a:srgbClr val="FFC000">
                  <a:lumMod val="10000"/>
                </a:srgbClr>
              </a:solidFill>
              <a:latin typeface="TH SarabunPSK" panose="020B0500040200020003" pitchFamily="34" charset="-34"/>
              <a:cs typeface="TH SarabunPSK" panose="020B0500040200020003" pitchFamily="34" charset="-34"/>
            </a:endParaRPr>
          </a:p>
          <a:p>
            <a:pPr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endParaRPr lang="th-TH" altLang="zh-CN" sz="2400" b="1" dirty="0">
              <a:solidFill>
                <a:srgbClr val="FFC000">
                  <a:lumMod val="10000"/>
                </a:srgbClr>
              </a:solidFill>
              <a:latin typeface="TH SarabunPSK" panose="020B0500040200020003" pitchFamily="34" charset="-34"/>
              <a:cs typeface="TH SarabunPSK" panose="020B0500040200020003" pitchFamily="34" charset="-34"/>
            </a:endParaRPr>
          </a:p>
          <a:p>
            <a:pPr eaLnBrk="1" hangingPunct="1">
              <a:buClr>
                <a:srgbClr val="FF66CC"/>
              </a:buClr>
              <a:buSzPct val="65000"/>
              <a:buFont typeface="Wingdings" panose="05000000000000000000" pitchFamily="2" charset="2"/>
              <a:buChar char="Ø"/>
            </a:pPr>
            <a:endParaRPr lang="en-US" sz="2400" b="1" dirty="0">
              <a:solidFill>
                <a:srgbClr val="FFC000">
                  <a:lumMod val="10000"/>
                </a:srgbClr>
              </a:solidFill>
              <a:latin typeface="TH SarabunPSK" panose="020B0500040200020003" pitchFamily="34" charset="-34"/>
              <a:cs typeface="TH SarabunPSK" panose="020B0500040200020003" pitchFamily="34" charset="-34"/>
            </a:endParaRPr>
          </a:p>
        </p:txBody>
      </p:sp>
      <p:pic>
        <p:nvPicPr>
          <p:cNvPr id="13" name="Picture 12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4" name="Title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</p:spPr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</a:t>
            </a:r>
          </a:p>
        </p:txBody>
      </p:sp>
    </p:spTree>
    <p:extLst>
      <p:ext uri="{BB962C8B-B14F-4D97-AF65-F5344CB8AC3E}">
        <p14:creationId xmlns:p14="http://schemas.microsoft.com/office/powerpoint/2010/main" val="237078393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6ข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เอกสารการประชุมคณะกรรมการ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ติดตามตรวจสอบผลกระทบสิ่งแวดล้อม 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00315047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7ข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คู่มือปฏิบัติงานเกี่ยวกับการตรวจสอบ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และดูและระบบบำบัดมลพิษอากาศ 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88862503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8ข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แผนการบำรุงรักษาเครื่องจักรเชิงป้องกัน 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(</a:t>
            </a:r>
            <a:r>
              <a:rPr lang="en-US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Prevent</a:t>
            </a: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 </a:t>
            </a:r>
            <a:r>
              <a:rPr lang="en-US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Maintenance</a:t>
            </a: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) ประจำปี 256</a:t>
            </a:r>
            <a:r>
              <a:rPr lang="en-US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5</a:t>
            </a: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8697339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9ข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โครงการอนุรักษ์การได้ยิน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427788160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10ข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แผนผังแสดงเส้นระดับเสียง (</a:t>
            </a:r>
            <a:r>
              <a:rPr lang="en-US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Noise Contour Map</a:t>
            </a: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)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90308360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11ข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เอกสารตรวจสอบข้อร้องเรียนจากชุมชน</a:t>
            </a: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05541379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12ข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ผลการตรวจสุขภาพพนักงาน แยกตามปัจจัยเสี่ยง </a:t>
            </a:r>
          </a:p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ประจำปี 2564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08539923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13ข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แผนผังแสดงเส้นทางการระบบระบายน้ำเสียและน้ำฝน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26442031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14ข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ขั้นตอนการปฏิบัติในการขนถ่ายสินค้า วัตถุดิบ 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และกากของเสีย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40877050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15ข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เอกสารแสดงการอบรม เรื่อง ความปลอดภัยในการขับขี่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4017508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43017" y="7844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itle 1"/>
          <p:cNvSpPr txBox="1">
            <a:spLocks/>
          </p:cNvSpPr>
          <p:nvPr/>
        </p:nvSpPr>
        <p:spPr>
          <a:xfrm>
            <a:off x="623888" y="6798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th-TH" b="1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ก</a:t>
            </a:r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457200" y="4179887"/>
            <a:ext cx="5715000" cy="76944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1pPr>
            <a:lvl2pPr marL="742950" indent="-28575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2pPr>
            <a:lvl3pPr marL="11430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3pPr>
            <a:lvl4pPr marL="16002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4pPr>
            <a:lvl5pPr marL="20574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5pPr>
            <a:lvl6pPr marL="25146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6pPr>
            <a:lvl7pPr marL="29718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7pPr>
            <a:lvl8pPr marL="34290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8pPr>
            <a:lvl9pPr marL="38862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9pPr>
          </a:lstStyle>
          <a:p>
            <a:pPr algn="ctr" eaLnBrk="1" hangingPunct="1"/>
            <a:br>
              <a:rPr lang="th-TH" sz="2400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</a:br>
            <a:endParaRPr lang="th-TH" sz="2000" b="1" dirty="0">
              <a:solidFill>
                <a:srgbClr val="000000"/>
              </a:solidFill>
              <a:latin typeface="TH SarabunPSK" panose="020B0500040200020003" pitchFamily="34" charset="-34"/>
              <a:cs typeface="TH SarabunPSK" panose="020B0500040200020003" pitchFamily="34" charset="-34"/>
            </a:endParaRPr>
          </a:p>
        </p:txBody>
      </p:sp>
      <p:sp>
        <p:nvSpPr>
          <p:cNvPr id="8" name="Rectangle 2"/>
          <p:cNvSpPr>
            <a:spLocks noChangeArrowheads="1"/>
          </p:cNvSpPr>
          <p:nvPr/>
        </p:nvSpPr>
        <p:spPr bwMode="auto">
          <a:xfrm>
            <a:off x="381000" y="2771775"/>
            <a:ext cx="6172200" cy="1800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>
            <a:lvl1pPr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1pPr>
            <a:lvl2pPr marL="742950" indent="-28575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2pPr>
            <a:lvl3pPr marL="11430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3pPr>
            <a:lvl4pPr marL="16002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4pPr>
            <a:lvl5pPr marL="20574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5pPr>
            <a:lvl6pPr marL="25146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6pPr>
            <a:lvl7pPr marL="29718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7pPr>
            <a:lvl8pPr marL="34290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8pPr>
            <a:lvl9pPr marL="38862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9pPr>
          </a:lstStyle>
          <a:p>
            <a:pPr algn="ctr" eaLnBrk="1" hangingPunct="1"/>
            <a:endParaRPr lang="th-TH" b="1" dirty="0">
              <a:solidFill>
                <a:srgbClr val="000000"/>
              </a:solidFill>
              <a:latin typeface="TH SarabunPSK" panose="020B0500040200020003" pitchFamily="34" charset="-34"/>
              <a:cs typeface="TH SarabunPSK" panose="020B0500040200020003" pitchFamily="34" charset="-34"/>
            </a:endParaRPr>
          </a:p>
          <a:p>
            <a:pPr algn="ctr" eaLnBrk="1" hangingPunct="1"/>
            <a:r>
              <a:rPr lang="th-TH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สำเนาหนังสือเห็นชอบ</a:t>
            </a:r>
            <a:br>
              <a:rPr lang="th-TH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</a:br>
            <a:r>
              <a:rPr lang="th-TH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การจัดทำรายงานการวิเคราะห์ผลกระทบสิ่งแวดล้อม</a:t>
            </a:r>
            <a:endParaRPr lang="en-US" b="1" dirty="0">
              <a:solidFill>
                <a:srgbClr val="000000"/>
              </a:solidFill>
              <a:latin typeface="TH SarabunPSK" panose="020B0500040200020003" pitchFamily="34" charset="-34"/>
              <a:cs typeface="TH SarabunPSK" panose="020B0500040200020003" pitchFamily="34" charset="-34"/>
            </a:endParaRPr>
          </a:p>
          <a:p>
            <a:pPr algn="ctr" eaLnBrk="1" hangingPunct="1"/>
            <a:endParaRPr lang="th-TH" b="1" dirty="0">
              <a:solidFill>
                <a:srgbClr val="000000"/>
              </a:solidFill>
              <a:latin typeface="TH SarabunPSK" panose="020B0500040200020003" pitchFamily="34" charset="-34"/>
              <a:cs typeface="TH SarabunPSK" panose="020B0500040200020003" pitchFamily="34" charset="-34"/>
            </a:endParaRPr>
          </a:p>
        </p:txBody>
      </p:sp>
      <p:sp>
        <p:nvSpPr>
          <p:cNvPr id="9" name="Rectangle 3"/>
          <p:cNvSpPr>
            <a:spLocks noChangeArrowheads="1"/>
          </p:cNvSpPr>
          <p:nvPr/>
        </p:nvSpPr>
        <p:spPr bwMode="auto">
          <a:xfrm>
            <a:off x="457200" y="4179887"/>
            <a:ext cx="5715000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1pPr>
            <a:lvl2pPr marL="742950" indent="-28575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2pPr>
            <a:lvl3pPr marL="11430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3pPr>
            <a:lvl4pPr marL="16002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4pPr>
            <a:lvl5pPr marL="20574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5pPr>
            <a:lvl6pPr marL="25146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6pPr>
            <a:lvl7pPr marL="29718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7pPr>
            <a:lvl8pPr marL="34290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8pPr>
            <a:lvl9pPr marL="38862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9pPr>
          </a:lstStyle>
          <a:p>
            <a:pPr algn="ctr" eaLnBrk="1" hangingPunct="1"/>
            <a:r>
              <a:rPr lang="th-TH" sz="2400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เลขที่ ทส. 1010.3/5439 ลงวันที่ 30 มีนาคม 2564 </a:t>
            </a:r>
            <a:endParaRPr lang="th-TH" sz="2000" b="1" dirty="0">
              <a:solidFill>
                <a:srgbClr val="000000"/>
              </a:solidFill>
              <a:latin typeface="TH SarabunPSK" panose="020B0500040200020003" pitchFamily="34" charset="-34"/>
              <a:cs typeface="TH SarabunPSK" panose="020B0500040200020003" pitchFamily="34" charset="-34"/>
            </a:endParaRPr>
          </a:p>
        </p:txBody>
      </p:sp>
    </p:spTree>
    <p:extLst>
      <p:ext uri="{BB962C8B-B14F-4D97-AF65-F5344CB8AC3E}">
        <p14:creationId xmlns:p14="http://schemas.microsoft.com/office/powerpoint/2010/main" val="234102241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16ข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แผนฉุกเฉินกรณีเกิดเหตุฉุกเฉินขณะขนส่งอะลูมิเนียมเหลว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51350105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17ข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เอกสารแสดงการฝึกซ้อมกรณีเกิดเหตุฉุกเฉินขณะขนส่งอะลูมิเนียมเหลว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416847292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18ข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เอกสารแต่งตั้งทีมควบคุมเหตุฉุกเฉินกรณี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ขนส่งอะลูมิเนียมเหลว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70154522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19ข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สำเนากรมธรรม์ประกันภัยรับผิดชอบต่อบุคคลภายนอก </a:t>
            </a:r>
            <a:b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ต่อชีวิต ร่างกาย หรืออนามัย ต่อรถขนส่งอะลูมิเนียมเหลว</a:t>
            </a: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96072513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20ข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ใบกำกับการขนส่งของเสีย (</a:t>
            </a:r>
            <a:r>
              <a:rPr lang="en-US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Manifest) 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9003850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21ข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หนังสือการขอขยายเวลาในการกักเก็บสิ่งปฏิกูล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หรือวัสดุไม่ใช้แล้วในบริเวณโรงงาน (สก.1)</a:t>
            </a:r>
          </a:p>
          <a:p>
            <a:pPr marL="0" indent="0" algn="r">
              <a:buNone/>
            </a:pP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  <a:p>
            <a:pPr marL="0" indent="0" algn="r">
              <a:buNone/>
            </a:pP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74152428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22ข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หนังสือแจ้งผลการพิจารณาการขออนุญาตให้นำสิ่งปฏิกูล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หรือวัสดุที่ไม่ใช้แล้วออกนอกบริเวณโรงงาน (สก.2)</a:t>
            </a:r>
          </a:p>
          <a:p>
            <a:pPr marL="0" indent="0" algn="r">
              <a:buNone/>
            </a:pP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  <a:p>
            <a:pPr marL="0" indent="0" algn="r">
              <a:buNone/>
            </a:pP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76114823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23ข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หนังสือการแจ้งรายละเอียดเกี่ยวกับสิ่งปฏิกูล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หรือวัสดุไม่ใช้แล้ว และวิธีกำจัด (สก.3)</a:t>
            </a:r>
          </a:p>
          <a:p>
            <a:pPr marL="0" indent="0" algn="r">
              <a:buNone/>
            </a:pP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60551341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24ข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เอกสารแสดงการเข้าตรวจสอบบริษัทที่รับกำจัดกากของเสีย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54545851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25ข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บันทึกปริมาณของเสีย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048796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294469" y="1069383"/>
            <a:ext cx="602883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th-TH" sz="4000" b="1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ข</a:t>
            </a:r>
          </a:p>
        </p:txBody>
      </p:sp>
      <p:pic>
        <p:nvPicPr>
          <p:cNvPr id="7" name="Picture 6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457200" y="2217889"/>
            <a:ext cx="6400800" cy="75713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1ข	สำเนาหนังสือนำส่งรายงานผลการปฏิบัติตามมาตรการฯ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2ข	แผ่นพับประชาสัมพันธ์โครงการ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3ข	เรื่องร้องเรียน และขั้นตอนการแก้ไขเรื่องร้องเรียน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4ข	เอกสารแสดงการขึ้นทะเบียนผู้ควบคุมมลพิษ</a:t>
            </a:r>
          </a:p>
          <a:p>
            <a:pPr marL="457200" lvl="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5ข	เอกสารการแต่งตั้งคณะกรรมการติดตามตรวจสอบผลกระทบสิ่งแวดล้อม </a:t>
            </a:r>
          </a:p>
          <a:p>
            <a:pPr lvl="0"/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	(</a:t>
            </a: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EIA Monitoring Committee)</a:t>
            </a:r>
            <a:endParaRPr lang="th-TH" sz="1800" dirty="0">
              <a:solidFill>
                <a:prstClr val="black"/>
              </a:solidFill>
              <a:latin typeface="TH Sarabun New" panose="020B0500040200020003" pitchFamily="34" charset="-34"/>
              <a:cs typeface="TH Sarabun New" panose="020B0500040200020003" pitchFamily="34" charset="-34"/>
            </a:endParaRP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6ข	เอกสารแสดงการประชุมคณะกรรมการติดตามตรวจสอบผลกระทบสิ่งแวดล้อม 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7ข	คู่มือปฏิบัติงานเกี่ยวกับการตรวจสอบและดูและระบบบำบัดมลพิษอากาศ 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8ข	แผนการบำรุงรักษาเครื่องจักรเชิงป้องกัน (</a:t>
            </a: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Prevent</a:t>
            </a: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 </a:t>
            </a: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Maintenance</a:t>
            </a: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) ประจำปี 256</a:t>
            </a: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5</a:t>
            </a:r>
            <a:endParaRPr lang="th-TH" sz="1800" dirty="0">
              <a:solidFill>
                <a:prstClr val="black"/>
              </a:solidFill>
              <a:latin typeface="TH Sarabun New" panose="020B0500040200020003" pitchFamily="34" charset="-34"/>
              <a:cs typeface="TH Sarabun New" panose="020B0500040200020003" pitchFamily="34" charset="-34"/>
            </a:endParaRP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9ข	โครงการอนุรักษ์การได้ยิน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10ข	แผนผังแสดงเส้นระดับเสียง (</a:t>
            </a: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Noise Contour Map)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11</a:t>
            </a: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ข	เอกสารตรวจสอบข้อร้องเรียนจากชุมชน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12ข	ผลการตรวจสุขภาพพนักงาน แยกตามปัจจัยเสี่ยง ประจำปี 2564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13ข	แผนผังแสดงเส้นทางการระบบระบายน้ำเสียและน้ำฝน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14ข	ขั้นตอนการปฏิบัติในการขนถ่ายสินค้า วัตถุดิบ และกากของเสีย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15ข	เอกสารแสดงการอบรม เรื่อง ความปลอดภัยในการขับขี่ 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16ข	แผนฉุกเฉินกรณีเกิดเหตุฉุกเฉินขณะขนส่งอะลูมิเนียมเหลว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17ข	เอกสารแสดงการฝึกซ้อมกรณีเกิดเหตุฉุกเฉินขณะขนส่งอะลูมิเนียมเหลว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18ข	เอกสารแต่งตั้งทีมควบคุมเหตุฉุกเฉินกรณีขนส่งอะลูมิเนียมเหลว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19ข	สำเนากรมธรรม์ประกันภัยรับผิดชอบต่อบุคคลภายนอก ต่อชีวิต ร่างกาย หรืออนามัย 	ต่อรถขนส่งอะลูมิเนียมเหลว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20ข	ใบกำกับการขนส่งของเสีย (</a:t>
            </a: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Manifest) 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21ข	หนังสือการขอขยายเวลาในการกักเก็บสิ่งปฏิกูลหรือวัสดุไม่ใช้แล้วในบริเวณโรงงาน (สก.1)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22ข	หนังสือแจ้งผลการพิจารณาการขออนุญาตให้นำสิ่งปฏิกูลหรือวัสดุที่ไม่ใช้แล้ว		ออกนอกบริเวณโรงงาน (สก.2)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endParaRPr lang="th-TH" sz="1800" dirty="0">
              <a:solidFill>
                <a:prstClr val="black"/>
              </a:solidFill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</p:spTree>
    <p:extLst>
      <p:ext uri="{BB962C8B-B14F-4D97-AF65-F5344CB8AC3E}">
        <p14:creationId xmlns:p14="http://schemas.microsoft.com/office/powerpoint/2010/main" val="283535432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26ข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ใบเสร็จการรับกำจัดขยะ</a:t>
            </a:r>
          </a:p>
          <a:p>
            <a:pPr marL="0" indent="0" algn="r">
              <a:buNone/>
            </a:pP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37575592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27ข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นโยบายด้านอาชีวอนามัยและความปลอดภัยประจำโครงการ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33955763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28ข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เอกสารแสดงการแต่งตั้งเจ้าหน้าที่ความปลอดภัย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ประจำโครงการ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96771280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29ข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1488" y="2543709"/>
            <a:ext cx="5915025" cy="6285266"/>
          </a:xfrm>
        </p:spPr>
        <p:txBody>
          <a:bodyPr>
            <a:normAutofit/>
          </a:bodyPr>
          <a:lstStyle/>
          <a:p>
            <a:pPr marL="0" indent="0" algn="r">
              <a:lnSpc>
                <a:spcPct val="100000"/>
              </a:lnSpc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คู่มือด้านความปลอดภัยประจำโครงการ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742697481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30ข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มาตรฐานการสวมใส่อุปกรณ์ป้องกันอันตรายส่วนบุคคล</a:t>
            </a: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65452781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31ข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Content Placeholder 2"/>
          <p:cNvSpPr txBox="1">
            <a:spLocks/>
          </p:cNvSpPr>
          <p:nvPr/>
        </p:nvSpPr>
        <p:spPr>
          <a:xfrm>
            <a:off x="471488" y="2543709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เอกสารตัวอย่างการขออนุญาตเข้าทำงานในพื้นที่เสี่ยง 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(</a:t>
            </a:r>
            <a:r>
              <a:rPr lang="en-US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Work Permit</a:t>
            </a: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)</a:t>
            </a:r>
          </a:p>
          <a:p>
            <a:pPr marL="0" indent="0" algn="r">
              <a:lnSpc>
                <a:spcPct val="100000"/>
              </a:lnSpc>
              <a:buFont typeface="Arial" panose="020B0604020202020204" pitchFamily="34" charset="0"/>
              <a:buNone/>
            </a:pP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  </a:t>
            </a:r>
          </a:p>
        </p:txBody>
      </p:sp>
    </p:spTree>
    <p:extLst>
      <p:ext uri="{BB962C8B-B14F-4D97-AF65-F5344CB8AC3E}">
        <p14:creationId xmlns:p14="http://schemas.microsoft.com/office/powerpoint/2010/main" val="70346209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32ข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471488" y="2543709"/>
            <a:ext cx="5915025" cy="6285266"/>
          </a:xfrm>
        </p:spPr>
        <p:txBody>
          <a:bodyPr>
            <a:normAutofit/>
          </a:bodyPr>
          <a:lstStyle/>
          <a:p>
            <a:pPr marL="0" indent="0" algn="r">
              <a:lnSpc>
                <a:spcPct val="100000"/>
              </a:lnSpc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เอกสารแสดงการอบรมด้านความปลอดภัย</a:t>
            </a:r>
          </a:p>
        </p:txBody>
      </p:sp>
    </p:spTree>
    <p:extLst>
      <p:ext uri="{BB962C8B-B14F-4D97-AF65-F5344CB8AC3E}">
        <p14:creationId xmlns:p14="http://schemas.microsoft.com/office/powerpoint/2010/main" val="121845916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33ข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71488" y="2543709"/>
            <a:ext cx="5915025" cy="6285266"/>
          </a:xfrm>
        </p:spPr>
        <p:txBody>
          <a:bodyPr>
            <a:normAutofit/>
          </a:bodyPr>
          <a:lstStyle/>
          <a:p>
            <a:pPr marL="0" indent="0" algn="r">
              <a:lnSpc>
                <a:spcPct val="100000"/>
              </a:lnSpc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รายงานการตรวจสอบระบบดับเพลิงประจำปี 2564</a:t>
            </a:r>
          </a:p>
        </p:txBody>
      </p:sp>
    </p:spTree>
    <p:extLst>
      <p:ext uri="{BB962C8B-B14F-4D97-AF65-F5344CB8AC3E}">
        <p14:creationId xmlns:p14="http://schemas.microsoft.com/office/powerpoint/2010/main" val="2398276191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34ข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แผนผังแสดงเส้นทางการหนีไฟ </a:t>
            </a:r>
          </a:p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และตำแหน่งติดตั้งระบบป้องกันระงับอัคคีภัย</a:t>
            </a:r>
          </a:p>
          <a:p>
            <a:pPr marL="0" indent="0" algn="r">
              <a:buNone/>
            </a:pP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006719320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35ข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แผนงานการป้องกันและระงับอัคคีภัย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40552070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294469" y="1069383"/>
            <a:ext cx="602883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th-TH" sz="4000" b="1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ข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457200" y="2169762"/>
            <a:ext cx="6400800" cy="75713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23ข	หนังสือการแจ้งรายละเอียดเกี่ยวกับสิ่งปฏิกูลหรือวัสดุไม่ใช้แล้ว และวิธีกำจัด (สก.3)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24ข	เอกสารแสดงการเข้าตรวจสอบบริษัทที่รับกำจัดกากของเสีย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25ข	บันทึกปริมาณของเสีย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26ข	ใบเสร็จการรับกำจัดขยะ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27ข	นโยบายด้านอาชีวอนามัยและความปลอดภัยประจำโครงการ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28ข	เอกสารแสดงการแต่งตั้งเจ้าหน้าที่ความปลอดภัยประจำโครงการ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29ข	คู่มือด้านความปลอดภัยประจำโครงการ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30ข	มาตรฐานการสวมใส่อุปกรณ์ป้องกันอันตรายส่วนบุคคล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31ข	เอกสารตัวอย่างการขออนุญาตเข้าทำงานในพื้นที่เสี่ยง (</a:t>
            </a: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Work Permit</a:t>
            </a: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)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32ข	เอกสารแสดงการอบรมด้านความปลอดภัย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33ข	รายงานการตรวจสอบระบบดับเพลิงประจำปี 2564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34ข	แผนผังแสดงเส้นทางการหนีไฟ</a:t>
            </a: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 </a:t>
            </a: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และตำแหน่งติดตั้งระบบป้องกันระงับอัคคีภัย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35ข	แผนงานการป้องกันและระงับอัคคีภัย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36ข	เอกสารแสดงการฝึกซ้อมการป้องกันและระงับอัคคีภัย ประจำปี 2564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37ข	คู่มือก่อนการตรวจสมรรถภาพการได้ยิน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38ข	หนังสือเชิญชุมชนเข้าร่วมสังเกตการณ์ในการตรวจวัดคุณภาพสิ่งแวดล้อม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39ข	แผนงานมวลชนสัมพันธ์ ประจำปี 2565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40ข	กิจกรรมมวลชนสัมพันธ์ ระหว่างเดือนมกราคม-มิถุนายน 2565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41ข	สัดส่วนพนักงานและพนักงานท้องถิ่น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42ข	เอกสารแสดงการติดต่อเข้าเยี่ยมชมโครงการ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43ข	แบบฟอร์มบันทึกการเกิดอุบัติเหตุ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44ข	ข้อมูลสถิติผู้ป่วยตามกลุ่มสาเหตุโรค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45ข	แบบสำรวจความคิดเห็นประชาชนต่อการดำเนินงาน</a:t>
            </a:r>
            <a:b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	ของบริษัท โฮเอ เมทัล (ประเทศไทย) จำกัด ประจำปี 2564</a:t>
            </a:r>
            <a:endParaRPr lang="en-US" sz="1800" dirty="0">
              <a:solidFill>
                <a:prstClr val="black"/>
              </a:solidFill>
              <a:latin typeface="TH Sarabun New" panose="020B0500040200020003" pitchFamily="34" charset="-34"/>
              <a:cs typeface="TH Sarabun New" panose="020B0500040200020003" pitchFamily="34" charset="-34"/>
            </a:endParaRPr>
          </a:p>
          <a:p>
            <a:pPr marL="457200" indent="-457200">
              <a:buFont typeface="Wingdings" panose="05000000000000000000" pitchFamily="2" charset="2"/>
              <a:buChar char="Ø"/>
            </a:pPr>
            <a:r>
              <a:rPr lang="en-US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46</a:t>
            </a:r>
            <a:r>
              <a:rPr lang="th-TH" sz="1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ข	พื้นที่สีเขียวปัจจุบันของโครงการ</a:t>
            </a:r>
          </a:p>
          <a:p>
            <a:pPr marL="457200" indent="-457200">
              <a:buFont typeface="Wingdings" panose="05000000000000000000" pitchFamily="2" charset="2"/>
              <a:buChar char="Ø"/>
            </a:pPr>
            <a:endParaRPr lang="th-TH" sz="1800" dirty="0">
              <a:solidFill>
                <a:prstClr val="black"/>
              </a:solidFill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7" name="Picture 6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35808740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36ข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เอกสารแสดงการฝึกซ้อมการป้องกันและระงับอัคคีภัย ประจำปี 2564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756706564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37ข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คู่มือก่อนการตรวจสมรรถภาพการได้ยิน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355761927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38ข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หนังสือเชิญชุมชนเข้าร่วมสังเกตการณ์</a:t>
            </a:r>
            <a:b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ในการตรวจวัดคุณภาพสิ่งแวดล้อม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239094354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39ข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แผนงานมวลชนสัมพันธ์ ประจำปี 2565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662605924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40ข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กิจกรรมมวลชนสัมพันธ์ 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ระหว่างเดือนมกราคม-มิถุนายน 2565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257495162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41ข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สัดส่วนพนักงานและพนักงานท้องถิ่น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715315283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42ข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เอกสารแสดงการติดต่อเข้าเยี่ยมชมโครงการ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40953837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43ข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แบบฟอร์มบันทึกการเกิดอุบัติเหตุ</a:t>
            </a:r>
          </a:p>
          <a:p>
            <a:pPr marL="0" indent="0" algn="r">
              <a:buNone/>
            </a:pPr>
            <a:endParaRPr lang="th-TH" sz="2800" dirty="0">
              <a:latin typeface="TH Sarabun New" panose="020B0500040200020003" pitchFamily="34" charset="-34"/>
              <a:cs typeface="TH Sarabun New" panose="020B0500040200020003" pitchFamily="34" charset="-34"/>
            </a:endParaRP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802940582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44ข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ข้อมูลสถิติผู้ป่วยตามกลุ่มสาเหตุโรค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410356797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45ข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920" y="2637014"/>
            <a:ext cx="6477000" cy="6285266"/>
          </a:xfrm>
        </p:spPr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แบบสำรวจความคิดเห็นประชาชนต่อการดำเนินงาน</a:t>
            </a:r>
          </a:p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	ของบริษัท โฮเอ เมทัล (ประเทศไทย) จำกัด ประจำปี 2564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6279704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1ข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สำเนาหนังสือนำส่งรายงานผลการปฏิบัติตามมาตรการฯ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63548361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46ข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พื้นที่สีเขียวปัจจุบันของโครงการ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45021152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762000" y="1685925"/>
            <a:ext cx="5753100" cy="12311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1pPr>
            <a:lvl2pPr marL="742950" indent="-28575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2pPr>
            <a:lvl3pPr marL="11430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3pPr>
            <a:lvl4pPr marL="16002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4pPr>
            <a:lvl5pPr marL="20574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5pPr>
            <a:lvl6pPr marL="25146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6pPr>
            <a:lvl7pPr marL="29718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7pPr>
            <a:lvl8pPr marL="34290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8pPr>
            <a:lvl9pPr marL="38862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9pPr>
          </a:lstStyle>
          <a:p>
            <a:pPr algn="r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th-TH" sz="3200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</a:t>
            </a:r>
          </a:p>
          <a:p>
            <a:pPr algn="r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th-TH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รายงานผลวิเคราะห์</a:t>
            </a:r>
          </a:p>
        </p:txBody>
      </p:sp>
      <p:pic>
        <p:nvPicPr>
          <p:cNvPr id="3" name="Picture 2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43017" y="7844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623888" y="6798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th-TH" b="1" dirty="0">
                <a:solidFill>
                  <a:srgbClr val="DADADA">
                    <a:lumMod val="10000"/>
                  </a:srgbClr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ค</a:t>
            </a:r>
          </a:p>
        </p:txBody>
      </p:sp>
    </p:spTree>
    <p:extLst>
      <p:ext uri="{BB962C8B-B14F-4D97-AF65-F5344CB8AC3E}">
        <p14:creationId xmlns:p14="http://schemas.microsoft.com/office/powerpoint/2010/main" val="4062537505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762000" y="1685925"/>
            <a:ext cx="5753100" cy="12311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1pPr>
            <a:lvl2pPr marL="742950" indent="-28575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2pPr>
            <a:lvl3pPr marL="11430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3pPr>
            <a:lvl4pPr marL="16002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4pPr>
            <a:lvl5pPr marL="20574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5pPr>
            <a:lvl6pPr marL="25146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6pPr>
            <a:lvl7pPr marL="29718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7pPr>
            <a:lvl8pPr marL="34290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8pPr>
            <a:lvl9pPr marL="38862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9pPr>
          </a:lstStyle>
          <a:p>
            <a:pPr algn="r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th-TH" sz="3200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</a:t>
            </a:r>
          </a:p>
          <a:p>
            <a:pPr algn="r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th-TH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กฎหมายที่เกี่ยวข้อง</a:t>
            </a:r>
          </a:p>
        </p:txBody>
      </p:sp>
      <p:pic>
        <p:nvPicPr>
          <p:cNvPr id="3" name="Picture 2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43017" y="7844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623888" y="6798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th-TH" b="1" dirty="0">
                <a:solidFill>
                  <a:srgbClr val="DADADA">
                    <a:lumMod val="10000"/>
                  </a:srgbClr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ง</a:t>
            </a:r>
          </a:p>
        </p:txBody>
      </p:sp>
    </p:spTree>
    <p:extLst>
      <p:ext uri="{BB962C8B-B14F-4D97-AF65-F5344CB8AC3E}">
        <p14:creationId xmlns:p14="http://schemas.microsoft.com/office/powerpoint/2010/main" val="3135320483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762000" y="1685925"/>
            <a:ext cx="5753100" cy="16619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1pPr>
            <a:lvl2pPr marL="742950" indent="-28575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2pPr>
            <a:lvl3pPr marL="11430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3pPr>
            <a:lvl4pPr marL="16002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4pPr>
            <a:lvl5pPr marL="20574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5pPr>
            <a:lvl6pPr marL="25146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6pPr>
            <a:lvl7pPr marL="29718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7pPr>
            <a:lvl8pPr marL="34290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8pPr>
            <a:lvl9pPr marL="38862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9pPr>
          </a:lstStyle>
          <a:p>
            <a:pPr algn="r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th-TH" sz="3200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</a:t>
            </a:r>
          </a:p>
          <a:p>
            <a:pPr algn="r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th-TH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เอกสารสอบเทียบเครื่องมือที่ใช้ในการตรวจวิเคราะห์ </a:t>
            </a:r>
            <a:br>
              <a:rPr lang="th-TH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</a:br>
            <a:r>
              <a:rPr lang="th-TH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(</a:t>
            </a:r>
            <a:r>
              <a:rPr lang="en-US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Calibration)</a:t>
            </a:r>
          </a:p>
        </p:txBody>
      </p:sp>
      <p:pic>
        <p:nvPicPr>
          <p:cNvPr id="3" name="Picture 2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43017" y="7844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623888" y="6798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th-TH" b="1" dirty="0">
                <a:solidFill>
                  <a:srgbClr val="DADADA">
                    <a:lumMod val="10000"/>
                  </a:srgbClr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จ</a:t>
            </a:r>
          </a:p>
        </p:txBody>
      </p:sp>
    </p:spTree>
    <p:extLst>
      <p:ext uri="{BB962C8B-B14F-4D97-AF65-F5344CB8AC3E}">
        <p14:creationId xmlns:p14="http://schemas.microsoft.com/office/powerpoint/2010/main" val="3626989552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762000" y="1685925"/>
            <a:ext cx="5753100" cy="166199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1pPr>
            <a:lvl2pPr marL="742950" indent="-28575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2pPr>
            <a:lvl3pPr marL="11430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3pPr>
            <a:lvl4pPr marL="16002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4pPr>
            <a:lvl5pPr marL="2057400" indent="-228600" eaLnBrk="0" hangingPunct="0"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5pPr>
            <a:lvl6pPr marL="25146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6pPr>
            <a:lvl7pPr marL="29718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7pPr>
            <a:lvl8pPr marL="34290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8pPr>
            <a:lvl9pPr marL="3886200" indent="-228600" algn="r" eaLnBrk="0" fontAlgn="base" hangingPunct="0">
              <a:spcBef>
                <a:spcPct val="0"/>
              </a:spcBef>
              <a:spcAft>
                <a:spcPct val="0"/>
              </a:spcAft>
              <a:defRPr sz="2800">
                <a:solidFill>
                  <a:schemeClr val="tx1"/>
                </a:solidFill>
                <a:latin typeface="Verdana" panose="020B0604030504040204" pitchFamily="34" charset="0"/>
                <a:cs typeface="FreesiaUPC" panose="020B0604020202020204" pitchFamily="34" charset="-34"/>
              </a:defRPr>
            </a:lvl9pPr>
          </a:lstStyle>
          <a:p>
            <a:pPr algn="r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th-TH" sz="3200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 </a:t>
            </a:r>
          </a:p>
          <a:p>
            <a:pPr algn="r"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th-TH" b="1" dirty="0">
                <a:solidFill>
                  <a:srgbClr val="000000"/>
                </a:solidFill>
                <a:latin typeface="TH SarabunPSK" panose="020B0500040200020003" pitchFamily="34" charset="-34"/>
                <a:cs typeface="TH SarabunPSK" panose="020B0500040200020003" pitchFamily="34" charset="-34"/>
              </a:rPr>
              <a:t>หนังสือขึ้นทะเบียนห้องปฏิบัติการวิเคราะห์เอกชน       เลขทะเบียน ว-236</a:t>
            </a:r>
          </a:p>
        </p:txBody>
      </p:sp>
      <p:pic>
        <p:nvPicPr>
          <p:cNvPr id="3" name="Picture 2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43017" y="7844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623888" y="6798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th-TH" b="1" dirty="0">
                <a:solidFill>
                  <a:srgbClr val="DADADA">
                    <a:lumMod val="10000"/>
                  </a:srgbClr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ฉ</a:t>
            </a:r>
          </a:p>
        </p:txBody>
      </p:sp>
    </p:spTree>
    <p:extLst>
      <p:ext uri="{BB962C8B-B14F-4D97-AF65-F5344CB8AC3E}">
        <p14:creationId xmlns:p14="http://schemas.microsoft.com/office/powerpoint/2010/main" val="3944361643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43017" y="7844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623888" y="6798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th-TH" b="1" dirty="0">
                <a:solidFill>
                  <a:srgbClr val="DADADA">
                    <a:lumMod val="10000"/>
                  </a:srgbClr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ช</a:t>
            </a:r>
          </a:p>
        </p:txBody>
      </p:sp>
      <p:sp>
        <p:nvSpPr>
          <p:cNvPr id="5" name="Title 1">
            <a:extLst>
              <a:ext uri="{FF2B5EF4-FFF2-40B4-BE49-F238E27FC236}">
                <a16:creationId xmlns:a16="http://schemas.microsoft.com/office/drawing/2014/main" id="{2AF5F3A7-75EC-40E4-9EEC-383B719E466C}"/>
              </a:ext>
            </a:extLst>
          </p:cNvPr>
          <p:cNvSpPr txBox="1">
            <a:spLocks/>
          </p:cNvSpPr>
          <p:nvPr/>
        </p:nvSpPr>
        <p:spPr>
          <a:xfrm>
            <a:off x="470380" y="1775480"/>
            <a:ext cx="5915025" cy="2064999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85000" lnSpcReduction="10000"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r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br>
              <a:rPr kumimoji="0" lang="th-TH" sz="33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H Sarabun New" panose="020B0500040200020003" pitchFamily="34" charset="-34"/>
                <a:ea typeface="+mj-ea"/>
                <a:cs typeface="TH Sarabun New" panose="020B0500040200020003" pitchFamily="34" charset="-34"/>
              </a:rPr>
            </a:br>
            <a:r>
              <a:rPr lang="th-TH" sz="36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ใบอนุญาตเป็นผู้ตรวจวัดและวิเคราะห์สภาวะการทำงานเกี่ยวกับความร้อน แสงสว่าง เสียง และสารเคมีอันตราย</a:t>
            </a:r>
            <a:br>
              <a:rPr lang="th-TH" sz="36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36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ในบรรยากาศ</a:t>
            </a:r>
            <a:br>
              <a:rPr kumimoji="0" lang="th-TH" sz="36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H Sarabun New" panose="020B0500040200020003" pitchFamily="34" charset="-34"/>
                <a:ea typeface="+mj-ea"/>
                <a:cs typeface="TH Sarabun New" panose="020B0500040200020003" pitchFamily="34" charset="-34"/>
              </a:rPr>
            </a:br>
            <a:endParaRPr kumimoji="0" lang="th-TH" sz="3300" b="0" i="0" u="none" strike="noStrike" kern="1200" cap="none" spc="-10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H Sarabun New" panose="020B0500040200020003" pitchFamily="34" charset="-34"/>
              <a:ea typeface="+mj-ea"/>
              <a:cs typeface="TH Sarabun New" panose="020B0500040200020003" pitchFamily="34" charset="-34"/>
            </a:endParaRPr>
          </a:p>
        </p:txBody>
      </p:sp>
    </p:spTree>
    <p:extLst>
      <p:ext uri="{BB962C8B-B14F-4D97-AF65-F5344CB8AC3E}">
        <p14:creationId xmlns:p14="http://schemas.microsoft.com/office/powerpoint/2010/main" val="26052280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2ข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solidFill>
                  <a:prstClr val="black"/>
                </a:solidFill>
                <a:latin typeface="TH Sarabun New" panose="020B0500040200020003" pitchFamily="34" charset="-34"/>
                <a:cs typeface="TH Sarabun New" panose="020B0500040200020003" pitchFamily="34" charset="-34"/>
              </a:rPr>
              <a:t>แผ่นพับประชาสัมพันธ์โครงการ</a:t>
            </a:r>
            <a:endParaRPr lang="th-TH" sz="3600" dirty="0"/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1035357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3ข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เรื่องร้องเรียน และขั้นตอนการแก้ไขเรื่องร้องเรียน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9740327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4ข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เอกสารแสดงการขึ้นทะเบียนผู้ควบคุมมลพิษ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292489133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th-TH" b="1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ภาคผนวก 5ข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เอกสารการแต่งตั้งคณะกรรมการติดตามตรวจสอบ</a:t>
            </a:r>
            <a:b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</a:br>
            <a:r>
              <a:rPr lang="th-TH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ผลกระทบสิ่งแวดล้อม (</a:t>
            </a:r>
            <a:r>
              <a:rPr lang="en-US" sz="2800" dirty="0">
                <a:latin typeface="TH Sarabun New" panose="020B0500040200020003" pitchFamily="34" charset="-34"/>
                <a:cs typeface="TH Sarabun New" panose="020B0500040200020003" pitchFamily="34" charset="-34"/>
              </a:rPr>
              <a:t>EIA Monitoring Committee)</a:t>
            </a:r>
          </a:p>
        </p:txBody>
      </p:sp>
      <p:pic>
        <p:nvPicPr>
          <p:cNvPr id="12" name="Picture 11" descr="HOEImetal_setlogo1_RGB">
            <a:extLst>
              <a:ext uri="{FF2B5EF4-FFF2-40B4-BE49-F238E27FC236}">
                <a16:creationId xmlns:a16="http://schemas.microsoft.com/office/drawing/2014/main" id="{6C233252-03D4-4A46-BB2B-66E5DF6001AB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90617" y="632075"/>
            <a:ext cx="2132691" cy="48212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7430187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Profile">
  <a:themeElements>
    <a:clrScheme name="Custom 77">
      <a:dk1>
        <a:srgbClr val="3A7400"/>
      </a:dk1>
      <a:lt1>
        <a:srgbClr val="FFFFFF"/>
      </a:lt1>
      <a:dk2>
        <a:srgbClr val="3A7400"/>
      </a:dk2>
      <a:lt2>
        <a:srgbClr val="FFFFFF"/>
      </a:lt2>
      <a:accent1>
        <a:srgbClr val="79CA02"/>
      </a:accent1>
      <a:accent2>
        <a:srgbClr val="FF99FF"/>
      </a:accent2>
      <a:accent3>
        <a:srgbClr val="ADB5AA"/>
      </a:accent3>
      <a:accent4>
        <a:srgbClr val="DADADA"/>
      </a:accent4>
      <a:accent5>
        <a:srgbClr val="BEE1AA"/>
      </a:accent5>
      <a:accent6>
        <a:srgbClr val="007373"/>
      </a:accent6>
      <a:hlink>
        <a:srgbClr val="A8DE0E"/>
      </a:hlink>
      <a:folHlink>
        <a:srgbClr val="00CC66"/>
      </a:folHlink>
    </a:clrScheme>
    <a:fontScheme name="Profile">
      <a:majorFont>
        <a:latin typeface="Verdana"/>
        <a:ea typeface=""/>
        <a:cs typeface="Angsana New"/>
      </a:majorFont>
      <a:minorFont>
        <a:latin typeface="Verdana"/>
        <a:ea typeface=""/>
        <a:cs typeface="Angsana New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th-TH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  <a:cs typeface="FreesiaUPC" pitchFamily="34" charset="-34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th-TH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  <a:cs typeface="FreesiaUPC" pitchFamily="34" charset="-34"/>
          </a:defRPr>
        </a:defPPr>
      </a:lstStyle>
    </a:lnDef>
  </a:objectDefaults>
  <a:extraClrSchemeLst>
    <a:extraClrScheme>
      <a:clrScheme name="Profile 1">
        <a:dk1>
          <a:srgbClr val="A50021"/>
        </a:dk1>
        <a:lt1>
          <a:srgbClr val="FFFFFF"/>
        </a:lt1>
        <a:dk2>
          <a:srgbClr val="800000"/>
        </a:dk2>
        <a:lt2>
          <a:srgbClr val="FFFFFF"/>
        </a:lt2>
        <a:accent1>
          <a:srgbClr val="FF9900"/>
        </a:accent1>
        <a:accent2>
          <a:srgbClr val="FF3300"/>
        </a:accent2>
        <a:accent3>
          <a:srgbClr val="C0AAAA"/>
        </a:accent3>
        <a:accent4>
          <a:srgbClr val="DADADA"/>
        </a:accent4>
        <a:accent5>
          <a:srgbClr val="FFCAAA"/>
        </a:accent5>
        <a:accent6>
          <a:srgbClr val="E72D00"/>
        </a:accent6>
        <a:hlink>
          <a:srgbClr val="FFFFCC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2">
        <a:dk1>
          <a:srgbClr val="3C001E"/>
        </a:dk1>
        <a:lt1>
          <a:srgbClr val="FFFFFF"/>
        </a:lt1>
        <a:dk2>
          <a:srgbClr val="51072E"/>
        </a:dk2>
        <a:lt2>
          <a:srgbClr val="FFFFFF"/>
        </a:lt2>
        <a:accent1>
          <a:srgbClr val="89A38F"/>
        </a:accent1>
        <a:accent2>
          <a:srgbClr val="666699"/>
        </a:accent2>
        <a:accent3>
          <a:srgbClr val="B3AAAD"/>
        </a:accent3>
        <a:accent4>
          <a:srgbClr val="DADADA"/>
        </a:accent4>
        <a:accent5>
          <a:srgbClr val="C4CEC6"/>
        </a:accent5>
        <a:accent6>
          <a:srgbClr val="5C5C8A"/>
        </a:accent6>
        <a:hlink>
          <a:srgbClr val="80800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3">
        <a:dk1>
          <a:srgbClr val="333333"/>
        </a:dk1>
        <a:lt1>
          <a:srgbClr val="FFFFFF"/>
        </a:lt1>
        <a:dk2>
          <a:srgbClr val="000000"/>
        </a:dk2>
        <a:lt2>
          <a:srgbClr val="FFFFFF"/>
        </a:lt2>
        <a:accent1>
          <a:srgbClr val="3399FF"/>
        </a:accent1>
        <a:accent2>
          <a:srgbClr val="CC0000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B90000"/>
        </a:accent6>
        <a:hlink>
          <a:srgbClr val="666699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4">
        <a:dk1>
          <a:srgbClr val="4B3D1B"/>
        </a:dk1>
        <a:lt1>
          <a:srgbClr val="FFFFFF"/>
        </a:lt1>
        <a:dk2>
          <a:srgbClr val="330000"/>
        </a:dk2>
        <a:lt2>
          <a:srgbClr val="FFFFFF"/>
        </a:lt2>
        <a:accent1>
          <a:srgbClr val="CC9900"/>
        </a:accent1>
        <a:accent2>
          <a:srgbClr val="CC6600"/>
        </a:accent2>
        <a:accent3>
          <a:srgbClr val="ADAA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666699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5">
        <a:dk1>
          <a:srgbClr val="006666"/>
        </a:dk1>
        <a:lt1>
          <a:srgbClr val="FFFFFF"/>
        </a:lt1>
        <a:dk2>
          <a:srgbClr val="003366"/>
        </a:dk2>
        <a:lt2>
          <a:srgbClr val="FFFFFF"/>
        </a:lt2>
        <a:accent1>
          <a:srgbClr val="0099CC"/>
        </a:accent1>
        <a:accent2>
          <a:srgbClr val="6666FF"/>
        </a:accent2>
        <a:accent3>
          <a:srgbClr val="AAADB8"/>
        </a:accent3>
        <a:accent4>
          <a:srgbClr val="DADADA"/>
        </a:accent4>
        <a:accent5>
          <a:srgbClr val="AACAE2"/>
        </a:accent5>
        <a:accent6>
          <a:srgbClr val="5C5CE7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6">
        <a:dk1>
          <a:srgbClr val="003366"/>
        </a:dk1>
        <a:lt1>
          <a:srgbClr val="FFFFFF"/>
        </a:lt1>
        <a:dk2>
          <a:srgbClr val="006666"/>
        </a:dk2>
        <a:lt2>
          <a:srgbClr val="FFFFFF"/>
        </a:lt2>
        <a:accent1>
          <a:srgbClr val="6699FF"/>
        </a:accent1>
        <a:accent2>
          <a:srgbClr val="00CCFF"/>
        </a:accent2>
        <a:accent3>
          <a:srgbClr val="AAB8B8"/>
        </a:accent3>
        <a:accent4>
          <a:srgbClr val="DADADA"/>
        </a:accent4>
        <a:accent5>
          <a:srgbClr val="B8CAFF"/>
        </a:accent5>
        <a:accent6>
          <a:srgbClr val="00B9E7"/>
        </a:accent6>
        <a:hlink>
          <a:srgbClr val="FFFFCC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7">
        <a:dk1>
          <a:srgbClr val="000000"/>
        </a:dk1>
        <a:lt1>
          <a:srgbClr val="619CB1"/>
        </a:lt1>
        <a:dk2>
          <a:srgbClr val="FFFFFF"/>
        </a:dk2>
        <a:lt2>
          <a:srgbClr val="4E899E"/>
        </a:lt2>
        <a:accent1>
          <a:srgbClr val="FFCC00"/>
        </a:accent1>
        <a:accent2>
          <a:srgbClr val="B6523E"/>
        </a:accent2>
        <a:accent3>
          <a:srgbClr val="B7CBD5"/>
        </a:accent3>
        <a:accent4>
          <a:srgbClr val="000000"/>
        </a:accent4>
        <a:accent5>
          <a:srgbClr val="FFE2AA"/>
        </a:accent5>
        <a:accent6>
          <a:srgbClr val="A54937"/>
        </a:accent6>
        <a:hlink>
          <a:srgbClr val="99CC00"/>
        </a:hlink>
        <a:folHlink>
          <a:srgbClr val="66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ofile 8">
        <a:dk1>
          <a:srgbClr val="598600"/>
        </a:dk1>
        <a:lt1>
          <a:srgbClr val="FFFFFF"/>
        </a:lt1>
        <a:dk2>
          <a:srgbClr val="336600"/>
        </a:dk2>
        <a:lt2>
          <a:srgbClr val="FFFFFF"/>
        </a:lt2>
        <a:accent1>
          <a:srgbClr val="33CC33"/>
        </a:accent1>
        <a:accent2>
          <a:srgbClr val="99CC00"/>
        </a:accent2>
        <a:accent3>
          <a:srgbClr val="ADB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FFCC00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file 9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A3B2C1"/>
        </a:accent1>
        <a:accent2>
          <a:srgbClr val="CC0000"/>
        </a:accent2>
        <a:accent3>
          <a:srgbClr val="FFFFFF"/>
        </a:accent3>
        <a:accent4>
          <a:srgbClr val="000000"/>
        </a:accent4>
        <a:accent5>
          <a:srgbClr val="CED5DD"/>
        </a:accent5>
        <a:accent6>
          <a:srgbClr val="B90000"/>
        </a:accent6>
        <a:hlink>
          <a:srgbClr val="336699"/>
        </a:hlink>
        <a:folHlink>
          <a:srgbClr val="0033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ofile 10">
        <a:dk1>
          <a:srgbClr val="000000"/>
        </a:dk1>
        <a:lt1>
          <a:srgbClr val="FFFFFF"/>
        </a:lt1>
        <a:dk2>
          <a:srgbClr val="000000"/>
        </a:dk2>
        <a:lt2>
          <a:srgbClr val="DDDDDD"/>
        </a:lt2>
        <a:accent1>
          <a:srgbClr val="A3B2C1"/>
        </a:accent1>
        <a:accent2>
          <a:srgbClr val="CC00CC"/>
        </a:accent2>
        <a:accent3>
          <a:srgbClr val="FFFFFF"/>
        </a:accent3>
        <a:accent4>
          <a:srgbClr val="000000"/>
        </a:accent4>
        <a:accent5>
          <a:srgbClr val="CED5DD"/>
        </a:accent5>
        <a:accent6>
          <a:srgbClr val="B900B9"/>
        </a:accent6>
        <a:hlink>
          <a:srgbClr val="336699"/>
        </a:hlink>
        <a:folHlink>
          <a:srgbClr val="00336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597</TotalTime>
  <Words>1409</Words>
  <Application>Microsoft Office PowerPoint</Application>
  <PresentationFormat>A4 Paper (210x297 mm)</PresentationFormat>
  <Paragraphs>175</Paragraphs>
  <Slides>55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55</vt:i4>
      </vt:variant>
    </vt:vector>
  </HeadingPairs>
  <TitlesOfParts>
    <vt:vector size="65" baseType="lpstr">
      <vt:lpstr>Arial</vt:lpstr>
      <vt:lpstr>Calibri</vt:lpstr>
      <vt:lpstr>Calibri Light</vt:lpstr>
      <vt:lpstr>TH Sarabun New</vt:lpstr>
      <vt:lpstr>TH SarabunPSK</vt:lpstr>
      <vt:lpstr>Times New Roman</vt:lpstr>
      <vt:lpstr>Verdana</vt:lpstr>
      <vt:lpstr>Wingdings</vt:lpstr>
      <vt:lpstr>Office Theme</vt:lpstr>
      <vt:lpstr>Profile</vt:lpstr>
      <vt:lpstr>ภาคผนวก</vt:lpstr>
      <vt:lpstr>PowerPoint Presentation</vt:lpstr>
      <vt:lpstr>PowerPoint Presentation</vt:lpstr>
      <vt:lpstr>PowerPoint Presentation</vt:lpstr>
      <vt:lpstr>ภาคผนวก 1ข</vt:lpstr>
      <vt:lpstr>ภาคผนวก 2ข</vt:lpstr>
      <vt:lpstr>ภาคผนวก 3ข</vt:lpstr>
      <vt:lpstr>ภาคผนวก 4ข</vt:lpstr>
      <vt:lpstr>ภาคผนวก 5ข</vt:lpstr>
      <vt:lpstr>ภาคผนวก 6ข</vt:lpstr>
      <vt:lpstr>ภาคผนวก 7ข</vt:lpstr>
      <vt:lpstr>ภาคผนวก 8ข</vt:lpstr>
      <vt:lpstr>ภาคผนวก 9ข</vt:lpstr>
      <vt:lpstr>ภาคผนวก 10ข</vt:lpstr>
      <vt:lpstr>ภาคผนวก 11ข</vt:lpstr>
      <vt:lpstr>ภาคผนวก 12ข</vt:lpstr>
      <vt:lpstr>ภาคผนวก 13ข</vt:lpstr>
      <vt:lpstr>ภาคผนวก 14ข</vt:lpstr>
      <vt:lpstr>ภาคผนวก 15ข</vt:lpstr>
      <vt:lpstr>ภาคผนวก 16ข</vt:lpstr>
      <vt:lpstr>ภาคผนวก 17ข</vt:lpstr>
      <vt:lpstr>ภาคผนวก 18ข</vt:lpstr>
      <vt:lpstr>ภาคผนวก 19ข</vt:lpstr>
      <vt:lpstr>ภาคผนวก 20ข</vt:lpstr>
      <vt:lpstr>ภาคผนวก 21ข</vt:lpstr>
      <vt:lpstr>ภาคผนวก 22ข</vt:lpstr>
      <vt:lpstr>ภาคผนวก 23ข</vt:lpstr>
      <vt:lpstr>ภาคผนวก 24ข</vt:lpstr>
      <vt:lpstr>ภาคผนวก 25ข</vt:lpstr>
      <vt:lpstr>ภาคผนวก 26ข</vt:lpstr>
      <vt:lpstr>ภาคผนวก 27ข</vt:lpstr>
      <vt:lpstr>ภาคผนวก 28ข</vt:lpstr>
      <vt:lpstr>ภาคผนวก 29ข</vt:lpstr>
      <vt:lpstr>ภาคผนวก 30ข</vt:lpstr>
      <vt:lpstr>ภาคผนวก 31ข</vt:lpstr>
      <vt:lpstr>ภาคผนวก 32ข</vt:lpstr>
      <vt:lpstr>ภาคผนวก 33ข</vt:lpstr>
      <vt:lpstr>ภาคผนวก 34ข</vt:lpstr>
      <vt:lpstr>ภาคผนวก 35ข</vt:lpstr>
      <vt:lpstr>ภาคผนวก 36ข</vt:lpstr>
      <vt:lpstr>ภาคผนวก 37ข</vt:lpstr>
      <vt:lpstr>ภาคผนวก 38ข</vt:lpstr>
      <vt:lpstr>ภาคผนวก 39ข</vt:lpstr>
      <vt:lpstr>ภาคผนวก 40ข</vt:lpstr>
      <vt:lpstr>ภาคผนวก 41ข</vt:lpstr>
      <vt:lpstr>ภาคผนวก 42ข</vt:lpstr>
      <vt:lpstr>ภาคผนวก 43ข</vt:lpstr>
      <vt:lpstr>ภาคผนวก 44ข</vt:lpstr>
      <vt:lpstr>ภาคผนวก 45ข</vt:lpstr>
      <vt:lpstr>ภาคผนวก 46ข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ภาคผนวก 1ข</dc:title>
  <dc:creator>TWR009</dc:creator>
  <cp:lastModifiedBy>MNT017</cp:lastModifiedBy>
  <cp:revision>34</cp:revision>
  <cp:lastPrinted>2022-07-11T09:33:48Z</cp:lastPrinted>
  <dcterms:created xsi:type="dcterms:W3CDTF">2021-01-13T12:54:21Z</dcterms:created>
  <dcterms:modified xsi:type="dcterms:W3CDTF">2022-07-11T14:11:37Z</dcterms:modified>
</cp:coreProperties>
</file>

<file path=docProps/thumbnail.jpeg>
</file>