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94" r:id="rId5"/>
    <p:sldId id="353" r:id="rId6"/>
    <p:sldId id="256" r:id="rId7"/>
    <p:sldId id="362" r:id="rId8"/>
    <p:sldId id="346" r:id="rId9"/>
    <p:sldId id="361" r:id="rId10"/>
    <p:sldId id="360" r:id="rId11"/>
    <p:sldId id="257" r:id="rId12"/>
    <p:sldId id="297" r:id="rId13"/>
    <p:sldId id="300" r:id="rId14"/>
    <p:sldId id="301" r:id="rId15"/>
    <p:sldId id="302" r:id="rId16"/>
    <p:sldId id="303" r:id="rId17"/>
    <p:sldId id="305" r:id="rId18"/>
    <p:sldId id="306" r:id="rId19"/>
    <p:sldId id="307" r:id="rId20"/>
    <p:sldId id="310" r:id="rId21"/>
    <p:sldId id="312" r:id="rId22"/>
    <p:sldId id="311" r:id="rId23"/>
    <p:sldId id="315" r:id="rId24"/>
    <p:sldId id="316" r:id="rId25"/>
    <p:sldId id="351" r:id="rId26"/>
    <p:sldId id="317" r:id="rId27"/>
    <p:sldId id="341" r:id="rId28"/>
    <p:sldId id="342" r:id="rId29"/>
    <p:sldId id="343" r:id="rId30"/>
    <p:sldId id="344" r:id="rId31"/>
    <p:sldId id="345" r:id="rId32"/>
    <p:sldId id="363" r:id="rId33"/>
  </p:sldIdLst>
  <p:sldSz cx="6858000" cy="9906000" type="A4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63" d="100"/>
          <a:sy n="63" d="100"/>
        </p:scale>
        <p:origin x="25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0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5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8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87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69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52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03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81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00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75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98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40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834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249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61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17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75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29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578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408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58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8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951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727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5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460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246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514350" y="3458502"/>
            <a:ext cx="5829300" cy="158221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2400">
              <a:solidFill>
                <a:srgbClr val="3A7400"/>
              </a:solidFill>
              <a:latin typeface="Times New Roman" pitchFamily="18" charset="0"/>
            </a:endParaRPr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1430867"/>
            <a:ext cx="5829300" cy="1981200"/>
          </a:xfrm>
        </p:spPr>
        <p:txBody>
          <a:bodyPr/>
          <a:lstStyle>
            <a:lvl1pPr>
              <a:defRPr sz="4000"/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85850" y="4953000"/>
            <a:ext cx="5257800" cy="2311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th-TH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14350" y="9025467"/>
            <a:ext cx="1428750" cy="660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3150" y="9025467"/>
            <a:ext cx="2171700" cy="660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914900" y="9025467"/>
            <a:ext cx="1428750" cy="660400"/>
          </a:xfrm>
        </p:spPr>
        <p:txBody>
          <a:bodyPr/>
          <a:lstStyle>
            <a:lvl1pPr>
              <a:defRPr/>
            </a:lvl1pPr>
          </a:lstStyle>
          <a:p>
            <a:fld id="{90B78F6E-B080-4716-A8AD-0119FEE8A752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1909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55CBD-3D82-4FAB-88CB-8B2693C43236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592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4949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012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9AEA3-86AC-4452-A578-B031ACE29D3F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4094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450" y="2531534"/>
            <a:ext cx="2924175" cy="61637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2026" y="2531534"/>
            <a:ext cx="2924175" cy="61637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4BB33D-D2E3-4624-8D12-99D5E0A77FEB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23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7272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6812"/>
            <a:ext cx="3030538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2060"/>
            <a:ext cx="3030538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4" y="2216812"/>
            <a:ext cx="3030537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4" y="3142060"/>
            <a:ext cx="3030537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C626D-4EB7-4A6A-B2A9-03EBF074BE5F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4940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2BA3FC-6DE8-4CBD-BFB9-C533DF3A8FF7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1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20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6B73F5-C7EE-4293-9CC9-CE816B2BE22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740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833"/>
            <a:ext cx="2255838" cy="167851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833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350"/>
            <a:ext cx="2255838" cy="67759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9D260-6833-4761-B784-8075CE4BCD5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99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8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693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2821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BB38F-75CB-480B-AC76-FCBAF4CBC58A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797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D2DC90-7986-432B-9C89-6ED6922CB7E8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441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30776" y="440267"/>
            <a:ext cx="1501775" cy="825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1" y="440267"/>
            <a:ext cx="4352925" cy="825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F8ABD-4C66-4820-988A-18CDD4F85E7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5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3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6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9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7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9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C19B4-8227-452A-866D-29FAF013CFB5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9F58-7A31-41D1-BDE9-BED2C0AF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2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F891-2E51-45B0-A8C1-5C4469154F96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16/07/65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719AD-6CD2-4821-A350-CF13DB44BC5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8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40267"/>
            <a:ext cx="6000750" cy="175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h-TH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5450" y="2531534"/>
            <a:ext cx="6000750" cy="616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/>
              <a:t>Click to edit Master text styles</a:t>
            </a:r>
          </a:p>
          <a:p>
            <a:pPr lvl="1"/>
            <a:r>
              <a:rPr lang="th-TH"/>
              <a:t>Second level</a:t>
            </a:r>
          </a:p>
          <a:p>
            <a:pPr lvl="2"/>
            <a:r>
              <a:rPr lang="th-TH"/>
              <a:t>Third level</a:t>
            </a:r>
          </a:p>
          <a:p>
            <a:pPr lvl="3"/>
            <a:r>
              <a:rPr lang="th-TH"/>
              <a:t>Fourth level</a:t>
            </a:r>
          </a:p>
          <a:p>
            <a:pPr lvl="4"/>
            <a:r>
              <a:rPr lang="th-TH"/>
              <a:t>Fifth level</a:t>
            </a:r>
          </a:p>
        </p:txBody>
      </p:sp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457200" y="2263246"/>
            <a:ext cx="5969000" cy="158221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2400">
              <a:solidFill>
                <a:srgbClr val="3A7400"/>
              </a:solidFill>
              <a:latin typeface="Times New Roman" pitchFamily="18" charset="0"/>
            </a:endParaRPr>
          </a:p>
        </p:txBody>
      </p:sp>
      <p:sp>
        <p:nvSpPr>
          <p:cNvPr id="273413" name="Line 5"/>
          <p:cNvSpPr>
            <a:spLocks noChangeShapeType="1"/>
          </p:cNvSpPr>
          <p:nvPr/>
        </p:nvSpPr>
        <p:spPr bwMode="auto">
          <a:xfrm flipV="1">
            <a:off x="457200" y="8915400"/>
            <a:ext cx="59436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3A7400"/>
              </a:solidFill>
              <a:cs typeface="FreesiaUPC" panose="020B0604020202020204" pitchFamily="34" charset="-34"/>
            </a:endParaRPr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9020308"/>
            <a:ext cx="14859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27341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308"/>
            <a:ext cx="21717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2734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308"/>
            <a:ext cx="14859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ngsana New" panose="02020603050405020304" pitchFamily="18" charset="-34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694B822-952F-4DDD-AAE8-D3A3456B328C}" type="slidenum">
              <a:rPr lang="en-US">
                <a:solidFill>
                  <a:srgbClr val="3A74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8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09600" y="2924034"/>
            <a:ext cx="62484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ก	เอกสารขออนุญาตดำเนินโครงการ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ข	เอกสารประกอบการปฏิบัติตามมาตรการ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ค	รายงานผลการวิเคราะห์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ง	กฏหมายที่เกี่ยวข้อง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จ	เอกสารสอบเทียบเครื่องมือที่ใช้ในการตรวจวิเคราะห์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ฉ	หนังสือขึ้นทะเบียนห้องปฏิบัติการวิเคราะห์เอกชน</a:t>
            </a:r>
          </a:p>
          <a:p>
            <a:pPr eaLnBrk="1" hangingPunct="1">
              <a:buClr>
                <a:srgbClr val="FF66CC"/>
              </a:buClr>
              <a:buSzPct val="65000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เลขทะเบียน ว-236</a:t>
            </a:r>
          </a:p>
          <a:p>
            <a:pPr eaLnBrk="1" hangingPunct="1">
              <a:buClr>
                <a:srgbClr val="FF66CC"/>
              </a:buClr>
              <a:buSzPct val="65000"/>
            </a:pPr>
            <a:endParaRPr lang="en-US" altLang="zh-CN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th-TH" altLang="zh-CN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8283" y="1062269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7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เอกสารแสดงการอบรมพนักงานขับรถขนส่งวัสดุ/อุปกรณ์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9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5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เอกสารการขึ้นทะเบียนเจ้าหน้าที่ความปลอดภัยประจำพื้นที่ก่อสร้าง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5ข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2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กฎระเบียบด้านอาชีวอนามัยและความปลอดภัย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ประจำโครงการ</a:t>
            </a:r>
            <a:endParaRPr lang="th-TH" sz="3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6ข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14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แผนการก่อสร้างโครงการ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7ข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62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การประเมินติดตามผู้รับเหมา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8ข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84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34" y="2637014"/>
            <a:ext cx="6290979" cy="628526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เอกสารการอบรมด้านความปลอดภัยสำหรับผู้รับเหมา</a:t>
            </a:r>
            <a:endParaRPr lang="th-TH" sz="3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9ข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75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แผนฉุกเฉินในช่วงก่อสร้าง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10ข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50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เอกสารแสดงการฝึกอบรมกรณีเกิดเหตุฉุกเฉินในช่วงก่อสร้าง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11ข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5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928" y="2637014"/>
            <a:ext cx="6070059" cy="628526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เอกสารอนุญาตเข้าทำงาน 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Work Permit)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12ข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38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ผลการสุ่มหาสารเสพติดในคนงานก่อสร้าง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13ข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2771775"/>
            <a:ext cx="6172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ctr" eaLnBrk="1" hangingPunct="1"/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eaLnBrk="1" hangingPunct="1"/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สำเนาหนังสือเห็นชอบ</a:t>
            </a:r>
            <a:b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การจัดทำรายงานการวิเคราะห์ผลกระทบสิ่งแวดล้อม</a:t>
            </a:r>
            <a:endParaRPr lang="en-US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eaLnBrk="1" hangingPunct="1"/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8283" y="1052927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1ก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4179887"/>
            <a:ext cx="5715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ctr" eaLnBrk="1" hangingPunct="1"/>
            <a:r>
              <a:rPr lang="th-TH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เลขที่ อก 5103.3.1/183 ลงวันที่ 29 มกราคม 2565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79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ขั้นตอนการรื้อถอนอาคาร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1487" y="1270177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14ข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16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เอกสารการประเมินความเสี่ยง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15ข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29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แผนงานการบดอัดดิน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16ข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70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หนังสือยินยอมให้ถมที่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17ข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94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2354669"/>
            <a:ext cx="57531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รายงานผลวิเคราะห์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3888" y="13485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ค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19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2300074"/>
            <a:ext cx="57531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กฎหมายที่เกี่ยวข้อง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3888" y="129395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43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2272780"/>
            <a:ext cx="5753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เอกสารสอบเทียบเครื่องมือที่ใช้ในการตรวจวิเคราะห์ </a:t>
            </a:r>
            <a:b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Calibration)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3888" y="1266660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จ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98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2313723"/>
            <a:ext cx="5753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หนังสือขึ้นทะเบียนห้องปฏิบัติการวิเคราะห์เอกชน       เลขทะเบียน ว-236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3888" y="1307603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ฉ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02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2272785"/>
            <a:ext cx="57531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บทสรุปผู้บริหาร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3888" y="126666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ช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26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FA6006F-D086-4ACD-8722-B816ACF7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10581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solidFill>
                  <a:schemeClr val="accent4">
                    <a:lumMod val="1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  <a:r>
              <a:rPr lang="th-TH" b="1" dirty="0">
                <a:solidFill>
                  <a:schemeClr val="accent4">
                    <a:lumMod val="1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9EE784-E349-41E8-BCBE-075A12B6A790}"/>
              </a:ext>
            </a:extLst>
          </p:cNvPr>
          <p:cNvSpPr txBox="1">
            <a:spLocks/>
          </p:cNvSpPr>
          <p:nvPr/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>
            <a:norm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>
              <a:buFont typeface="Wingdings" panose="05000000000000000000" pitchFamily="2" charset="2"/>
              <a:buNone/>
            </a:pPr>
            <a:r>
              <a:rPr lang="th-TH" sz="2800" kern="0" dirty="0">
                <a:solidFill>
                  <a:schemeClr val="accent4">
                    <a:lumMod val="1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มาตรการป้องกันและควบคุมการแพร่ระบาดของ </a:t>
            </a:r>
            <a:r>
              <a:rPr lang="en-US" sz="2800" kern="0" dirty="0">
                <a:solidFill>
                  <a:schemeClr val="accent4">
                    <a:lumMod val="1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Covid 19</a:t>
            </a:r>
            <a:endParaRPr lang="th-TH" sz="2800" kern="0" dirty="0">
              <a:solidFill>
                <a:schemeClr val="accent4">
                  <a:lumMod val="10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27649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4469" y="1759726"/>
            <a:ext cx="6028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9918" y="2490270"/>
            <a:ext cx="6578082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1ข	แผนงานและเอกสารแสดงการซ่อมบำรุงรักษาเครื่องจักรและอุปกรณ์ที่ใช้ในการก่อสร้าง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2ข	ใบเสร็จรับกำจัดของเสียจากห้องน้ำเคลื่อนที่ และใบเสร็จรับกำจัดขยะ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3ข	หนังสือการแจ้งการขนส่งวัสดุ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4ข	เอกสารแสดงการอบรมพนักงานขับรถขนส่งวัสดุ/อุปกรณ์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5ข	เอกสารการขึ้นทะเบียนเจ้าหน้าที่ความปลอดภัยประจำพื้นที่ก่อสร้าง</a:t>
            </a:r>
            <a:endParaRPr lang="en-US" sz="1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6ข	กฎระเบียบด้านอาชีวอนามัยและความปลอดภัยประจำโครงการ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7ข	แผนการก่อสร้างโครงการ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en-US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8</a:t>
            </a: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	การประเมินติดตามผู้รับเหมา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9ข	เอกสารการอบรมด้านความปลอดภัยสำหรับผู้รับเหมา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10ข	แผนฉุกเฉินในช่วงก่อสร้าง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11ข	เอกสารแสดงการฝึกอบรมกรณีเกิดเหตุฉุกเฉินในช่วงก่อสร้าง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12ข	เอกสารอนุญาตเข้าทำงาน (</a:t>
            </a:r>
            <a:r>
              <a:rPr lang="en-US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Work Permit)</a:t>
            </a:r>
            <a:endParaRPr lang="th-TH" sz="1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13ข	ผลการสุ่มหาสารเสพติดในคนงานก่อสร้าง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14ข	ขั้นตอนการรื้อถอนอาคาร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15ข	เอกสารการประเมินความเสี่ยง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16ข	แผนงานการบดอัดดิน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17ข	หนังสือยินยอมให้ถมที่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18ข	เอกสารการตรวจสอบพื้นที่ก่อสร้าง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19ข	เอกสารการขออนุญาตเข้า-ออกพื้นที่ก่อสร้าง</a:t>
            </a: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20ข	สำเนาหนังสือนำส่งรายงานผลการปฏิบัติตามมาตรการฯ</a:t>
            </a:r>
            <a:endParaRPr lang="en-US" sz="1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 algn="thaiDist">
              <a:buFont typeface="Wingdings" panose="05000000000000000000" pitchFamily="2" charset="2"/>
              <a:buChar char="Ø"/>
            </a:pPr>
            <a:r>
              <a:rPr lang="en-US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21</a:t>
            </a:r>
            <a:r>
              <a:rPr lang="th-TH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	มาตรการป้องกันและควบคุมการแพร่ระบาดของ </a:t>
            </a:r>
            <a:r>
              <a:rPr lang="en-US" sz="1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Covid 19</a:t>
            </a:r>
            <a:endParaRPr lang="th-TH" sz="1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71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20ข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สำเนาหนังสือนำส่งรายงานผลการปฏิบัติตามมาตรการฯ</a:t>
            </a:r>
            <a:endParaRPr lang="th-TH" sz="2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28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ใบเสร็จรับกำจัดของเสียจากห้องน้ำเคลื่อนที่ </a:t>
            </a:r>
            <a:b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และใบเสร็จรับกำจัดขยะ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2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19ข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เอกสารการขออนุญาตเข้า-ออกพื้นที่ก่อสร้าง</a:t>
            </a:r>
            <a:endParaRPr lang="th-TH" sz="2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348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18ข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เอกสารการตรวจสอบพื้นที่ก่อสร้าง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12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แผนงานและเอกสารแสดงการซ่อมบำรุงรักษาเครื่องจักรและอุปกรณ์ที่ใช้ในการก่อสร้าง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95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หนังสือการแจ้งการขนส่งวัสดุ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1487" y="1270177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3ข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8" y="510581"/>
            <a:ext cx="1800000" cy="1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55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rofile">
  <a:themeElements>
    <a:clrScheme name="Custom 77">
      <a:dk1>
        <a:srgbClr val="3A7400"/>
      </a:dk1>
      <a:lt1>
        <a:srgbClr val="FFFFFF"/>
      </a:lt1>
      <a:dk2>
        <a:srgbClr val="3A7400"/>
      </a:dk2>
      <a:lt2>
        <a:srgbClr val="FFFFFF"/>
      </a:lt2>
      <a:accent1>
        <a:srgbClr val="79CA02"/>
      </a:accent1>
      <a:accent2>
        <a:srgbClr val="FF99FF"/>
      </a:accent2>
      <a:accent3>
        <a:srgbClr val="ADB5AA"/>
      </a:accent3>
      <a:accent4>
        <a:srgbClr val="DADADA"/>
      </a:accent4>
      <a:accent5>
        <a:srgbClr val="BEE1AA"/>
      </a:accent5>
      <a:accent6>
        <a:srgbClr val="007373"/>
      </a:accent6>
      <a:hlink>
        <a:srgbClr val="A8DE0E"/>
      </a:hlink>
      <a:folHlink>
        <a:srgbClr val="00CC66"/>
      </a:folHlink>
    </a:clrScheme>
    <a:fontScheme name="Profile">
      <a:majorFont>
        <a:latin typeface="Verdana"/>
        <a:ea typeface=""/>
        <a:cs typeface="Angsana New"/>
      </a:majorFont>
      <a:minorFont>
        <a:latin typeface="Verdan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FreesiaUPC" pitchFamily="34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FreesiaUPC" pitchFamily="34" charset="-34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0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CC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B9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1434</TotalTime>
  <Words>602</Words>
  <Application>Microsoft Office PowerPoint</Application>
  <PresentationFormat>A4 Paper (210x297 mm)</PresentationFormat>
  <Paragraphs>92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Calibri</vt:lpstr>
      <vt:lpstr>Calibri Light</vt:lpstr>
      <vt:lpstr>TH Sarabun New</vt:lpstr>
      <vt:lpstr>TH SarabunPSK</vt:lpstr>
      <vt:lpstr>Times New Roman</vt:lpstr>
      <vt:lpstr>Verdana</vt:lpstr>
      <vt:lpstr>Wingdings</vt:lpstr>
      <vt:lpstr>Office Theme</vt:lpstr>
      <vt:lpstr>1_Office Theme</vt:lpstr>
      <vt:lpstr>2_Office Theme</vt:lpstr>
      <vt:lpstr>Profile</vt:lpstr>
      <vt:lpstr>ภาคผนวก</vt:lpstr>
      <vt:lpstr>PowerPoint Presentation</vt:lpstr>
      <vt:lpstr>PowerPoint Presentation</vt:lpstr>
      <vt:lpstr>ภาคผนวก 20ข</vt:lpstr>
      <vt:lpstr>ภาคผนวก 2ข</vt:lpstr>
      <vt:lpstr>ภาคผนวก 19ข</vt:lpstr>
      <vt:lpstr>ภาคผนวก 18ข</vt:lpstr>
      <vt:lpstr>ภาคผนวก 1ข</vt:lpstr>
      <vt:lpstr>ภาคผนวก 3ข</vt:lpstr>
      <vt:lpstr>ภาคผนวก 4ข</vt:lpstr>
      <vt:lpstr>ภาคผนวก 5ข</vt:lpstr>
      <vt:lpstr>ภาคผนวก 6ข</vt:lpstr>
      <vt:lpstr>ภาคผนวก 7ข</vt:lpstr>
      <vt:lpstr>ภาคผนวก 8ข</vt:lpstr>
      <vt:lpstr>ภาคผนวก 9ข</vt:lpstr>
      <vt:lpstr>ภาคผนวก 10ข</vt:lpstr>
      <vt:lpstr>ภาคผนวก 11ข</vt:lpstr>
      <vt:lpstr>ภาคผนวก 12ข</vt:lpstr>
      <vt:lpstr>ภาคผนวก 13ข</vt:lpstr>
      <vt:lpstr>PowerPoint Presentation</vt:lpstr>
      <vt:lpstr>ภาคผนวก 15ข</vt:lpstr>
      <vt:lpstr>ภาคผนวก 16ข</vt:lpstr>
      <vt:lpstr>ภาคผนวก 17ข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ภาคผนวก 21ข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MNT013</dc:creator>
  <cp:lastModifiedBy>MNT017</cp:lastModifiedBy>
  <cp:revision>75</cp:revision>
  <cp:lastPrinted>2022-07-16T07:51:48Z</cp:lastPrinted>
  <dcterms:created xsi:type="dcterms:W3CDTF">2019-06-21T10:24:11Z</dcterms:created>
  <dcterms:modified xsi:type="dcterms:W3CDTF">2022-07-16T08:40:50Z</dcterms:modified>
</cp:coreProperties>
</file>